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mo Bold" charset="1" panose="020B0704020202020204"/>
      <p:regular r:id="rId17"/>
    </p:embeddedFont>
    <p:embeddedFont>
      <p:font typeface="Montserrat"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47886" y="926158"/>
            <a:ext cx="9534228" cy="2535139"/>
          </a:xfrm>
          <a:prstGeom prst="rect">
            <a:avLst/>
          </a:prstGeom>
        </p:spPr>
        <p:txBody>
          <a:bodyPr anchor="t" rtlCol="false" tIns="0" lIns="0" bIns="0" rIns="0">
            <a:spAutoFit/>
          </a:bodyPr>
          <a:lstStyle/>
          <a:p>
            <a:pPr algn="l">
              <a:lnSpc>
                <a:spcPts val="9625"/>
              </a:lnSpc>
            </a:pPr>
            <a:r>
              <a:rPr lang="en-US" sz="7687" b="true">
                <a:solidFill>
                  <a:srgbClr val="7068F4"/>
                </a:solidFill>
                <a:latin typeface="Arimo Bold"/>
                <a:ea typeface="Arimo Bold"/>
                <a:cs typeface="Arimo Bold"/>
                <a:sym typeface="Arimo Bold"/>
              </a:rPr>
              <a:t>Time Series Analysis with Python</a:t>
            </a:r>
          </a:p>
        </p:txBody>
      </p:sp>
      <p:sp>
        <p:nvSpPr>
          <p:cNvPr name="TextBox 8" id="8"/>
          <p:cNvSpPr txBox="true"/>
          <p:nvPr/>
        </p:nvSpPr>
        <p:spPr>
          <a:xfrm rot="0">
            <a:off x="947886" y="3791247"/>
            <a:ext cx="9534228" cy="2243138"/>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Welcome to an exploration of Time Series Analysis using Python. This powerful analytical technique allows us to extract meaningful insights from data collected sequentially over time. Whether you're predicting stock prices, forecasting sales, or analyzing climate patterns, time series analysis is an essential tool in a data scientist's toolkit.</a:t>
            </a:r>
          </a:p>
        </p:txBody>
      </p:sp>
      <p:sp>
        <p:nvSpPr>
          <p:cNvPr name="TextBox 9" id="9"/>
          <p:cNvSpPr txBox="true"/>
          <p:nvPr/>
        </p:nvSpPr>
        <p:spPr>
          <a:xfrm rot="0">
            <a:off x="947886" y="6262836"/>
            <a:ext cx="9534228" cy="2243138"/>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In this presentation, we'll dive into the fundamentals of time series data, explore key Python libraries for analysis, and walk through practical examples to demonstrate how to uncover trends, seasonality, and make predictions. Get ready to unlock the potential of your time-indexed data!</a:t>
            </a:r>
          </a:p>
        </p:txBody>
      </p:sp>
      <p:sp>
        <p:nvSpPr>
          <p:cNvPr name="TextBox 10" id="10"/>
          <p:cNvSpPr txBox="true"/>
          <p:nvPr/>
        </p:nvSpPr>
        <p:spPr>
          <a:xfrm rot="0">
            <a:off x="1516410" y="8743950"/>
            <a:ext cx="2243881" cy="540693"/>
          </a:xfrm>
          <a:prstGeom prst="rect">
            <a:avLst/>
          </a:prstGeom>
        </p:spPr>
        <p:txBody>
          <a:bodyPr anchor="t" rtlCol="false" tIns="0" lIns="0" bIns="0" rIns="0">
            <a:spAutoFit/>
          </a:bodyPr>
          <a:lstStyle/>
          <a:p>
            <a:pPr algn="l">
              <a:lnSpc>
                <a:spcPts val="3687"/>
              </a:lnSpc>
            </a:pPr>
            <a:r>
              <a:rPr lang="en-US" sz="2625" b="true">
                <a:solidFill>
                  <a:srgbClr val="272525"/>
                </a:solidFill>
                <a:latin typeface="Arimo Bold"/>
                <a:ea typeface="Arimo Bold"/>
                <a:cs typeface="Arimo Bold"/>
                <a:sym typeface="Arimo Bold"/>
              </a:rPr>
              <a:t>by Aravind 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TextBox 5" id="5"/>
          <p:cNvSpPr txBox="true"/>
          <p:nvPr/>
        </p:nvSpPr>
        <p:spPr>
          <a:xfrm rot="0">
            <a:off x="947886" y="1646187"/>
            <a:ext cx="10194429" cy="957560"/>
          </a:xfrm>
          <a:prstGeom prst="rect">
            <a:avLst/>
          </a:prstGeom>
        </p:spPr>
        <p:txBody>
          <a:bodyPr anchor="t" rtlCol="false" tIns="0" lIns="0" bIns="0" rIns="0">
            <a:spAutoFit/>
          </a:bodyPr>
          <a:lstStyle/>
          <a:p>
            <a:pPr algn="l">
              <a:lnSpc>
                <a:spcPts val="7000"/>
              </a:lnSpc>
            </a:pPr>
            <a:r>
              <a:rPr lang="en-US" sz="5562" b="true">
                <a:solidFill>
                  <a:srgbClr val="7068F4"/>
                </a:solidFill>
                <a:latin typeface="Arimo Bold"/>
                <a:ea typeface="Arimo Bold"/>
                <a:cs typeface="Arimo Bold"/>
                <a:sym typeface="Arimo Bold"/>
              </a:rPr>
              <a:t>Introduction to Time Series Data</a:t>
            </a:r>
          </a:p>
        </p:txBody>
      </p:sp>
      <p:sp>
        <p:nvSpPr>
          <p:cNvPr name="TextBox 6" id="6"/>
          <p:cNvSpPr txBox="true"/>
          <p:nvPr/>
        </p:nvSpPr>
        <p:spPr>
          <a:xfrm rot="0">
            <a:off x="947886" y="3232994"/>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Definition</a:t>
            </a:r>
          </a:p>
        </p:txBody>
      </p:sp>
      <p:sp>
        <p:nvSpPr>
          <p:cNvPr name="TextBox 7" id="7"/>
          <p:cNvSpPr txBox="true"/>
          <p:nvPr/>
        </p:nvSpPr>
        <p:spPr>
          <a:xfrm rot="0">
            <a:off x="947886" y="3920430"/>
            <a:ext cx="5022949" cy="4410075"/>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Time series data is sequential information collected at regular intervals over time. This could be hourly temperature readings, daily stock prices, or monthly sales figures. The key characteristic is that the data points are ordered chronologically, allowing us to analyze how variables change over time.</a:t>
            </a:r>
          </a:p>
        </p:txBody>
      </p:sp>
      <p:sp>
        <p:nvSpPr>
          <p:cNvPr name="TextBox 8" id="8"/>
          <p:cNvSpPr txBox="true"/>
          <p:nvPr/>
        </p:nvSpPr>
        <p:spPr>
          <a:xfrm rot="0">
            <a:off x="6641158" y="3232994"/>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Key Components</a:t>
            </a:r>
          </a:p>
        </p:txBody>
      </p:sp>
      <p:sp>
        <p:nvSpPr>
          <p:cNvPr name="TextBox 9" id="9"/>
          <p:cNvSpPr txBox="true"/>
          <p:nvPr/>
        </p:nvSpPr>
        <p:spPr>
          <a:xfrm rot="0">
            <a:off x="6641158" y="3920430"/>
            <a:ext cx="5022949" cy="3543300"/>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Time series data typically consists of three main components: 1. Trend: The overall direction or long-term movement in the data. 2. Seasonality: Repeating patterns or cycles at fixed intervals. 3. Noise: Random variations or irregularities in the data.</a:t>
            </a:r>
          </a:p>
        </p:txBody>
      </p:sp>
      <p:sp>
        <p:nvSpPr>
          <p:cNvPr name="TextBox 10" id="10"/>
          <p:cNvSpPr txBox="true"/>
          <p:nvPr/>
        </p:nvSpPr>
        <p:spPr>
          <a:xfrm rot="0">
            <a:off x="12334429" y="3232994"/>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Analysis Goals</a:t>
            </a:r>
          </a:p>
        </p:txBody>
      </p:sp>
      <p:sp>
        <p:nvSpPr>
          <p:cNvPr name="TextBox 11" id="11"/>
          <p:cNvSpPr txBox="true"/>
          <p:nvPr/>
        </p:nvSpPr>
        <p:spPr>
          <a:xfrm rot="0">
            <a:off x="12334429" y="3920430"/>
            <a:ext cx="5022949" cy="2676525"/>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By decomposing time series data into these components, analysts can better understand underlying patterns, make more accurate forecasts, and identify anomalies or significant events in the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TextBox 5" id="5"/>
          <p:cNvSpPr txBox="true"/>
          <p:nvPr/>
        </p:nvSpPr>
        <p:spPr>
          <a:xfrm rot="0">
            <a:off x="947886" y="929282"/>
            <a:ext cx="8389441" cy="957560"/>
          </a:xfrm>
          <a:prstGeom prst="rect">
            <a:avLst/>
          </a:prstGeom>
        </p:spPr>
        <p:txBody>
          <a:bodyPr anchor="t" rtlCol="false" tIns="0" lIns="0" bIns="0" rIns="0">
            <a:spAutoFit/>
          </a:bodyPr>
          <a:lstStyle/>
          <a:p>
            <a:pPr algn="l">
              <a:lnSpc>
                <a:spcPts val="7000"/>
              </a:lnSpc>
            </a:pPr>
            <a:r>
              <a:rPr lang="en-US" sz="5562" b="true">
                <a:solidFill>
                  <a:srgbClr val="7068F4"/>
                </a:solidFill>
                <a:latin typeface="Arimo Bold"/>
                <a:ea typeface="Arimo Bold"/>
                <a:cs typeface="Arimo Bold"/>
                <a:sym typeface="Arimo Bold"/>
              </a:rPr>
              <a:t>Why Time Series Analysis?</a:t>
            </a:r>
          </a:p>
        </p:txBody>
      </p:sp>
      <p:grpSp>
        <p:nvGrpSpPr>
          <p:cNvPr name="Group 6" id="6"/>
          <p:cNvGrpSpPr/>
          <p:nvPr/>
        </p:nvGrpSpPr>
        <p:grpSpPr>
          <a:xfrm rot="0">
            <a:off x="947886" y="2733080"/>
            <a:ext cx="609302" cy="609302"/>
            <a:chOff x="0" y="0"/>
            <a:chExt cx="812403" cy="812403"/>
          </a:xfrm>
        </p:grpSpPr>
        <p:sp>
          <p:nvSpPr>
            <p:cNvPr name="Freeform 7" id="7"/>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EEEFF5"/>
            </a:solidFill>
          </p:spPr>
        </p:sp>
      </p:grpSp>
      <p:sp>
        <p:nvSpPr>
          <p:cNvPr name="TextBox 8" id="8"/>
          <p:cNvSpPr txBox="true"/>
          <p:nvPr/>
        </p:nvSpPr>
        <p:spPr>
          <a:xfrm rot="0">
            <a:off x="1176784" y="2861965"/>
            <a:ext cx="151359" cy="389484"/>
          </a:xfrm>
          <a:prstGeom prst="rect">
            <a:avLst/>
          </a:prstGeom>
        </p:spPr>
        <p:txBody>
          <a:bodyPr anchor="t" rtlCol="false" tIns="0" lIns="0" bIns="0" rIns="0">
            <a:spAutoFit/>
          </a:bodyPr>
          <a:lstStyle/>
          <a:p>
            <a:pPr algn="ctr">
              <a:lnSpc>
                <a:spcPts val="3312"/>
              </a:lnSpc>
            </a:pPr>
            <a:r>
              <a:rPr lang="en-US" sz="3312" b="true">
                <a:solidFill>
                  <a:srgbClr val="272525"/>
                </a:solidFill>
                <a:latin typeface="Arimo Bold"/>
                <a:ea typeface="Arimo Bold"/>
                <a:cs typeface="Arimo Bold"/>
                <a:sym typeface="Arimo Bold"/>
              </a:rPr>
              <a:t>1</a:t>
            </a:r>
          </a:p>
        </p:txBody>
      </p:sp>
      <p:sp>
        <p:nvSpPr>
          <p:cNvPr name="TextBox 9" id="9"/>
          <p:cNvSpPr txBox="true"/>
          <p:nvPr/>
        </p:nvSpPr>
        <p:spPr>
          <a:xfrm rot="0">
            <a:off x="1827907" y="2685455"/>
            <a:ext cx="3563391" cy="492919"/>
          </a:xfrm>
          <a:prstGeom prst="rect">
            <a:avLst/>
          </a:prstGeom>
        </p:spPr>
        <p:txBody>
          <a:bodyPr anchor="t" rtlCol="false" tIns="0" lIns="0" bIns="0" rIns="0">
            <a:spAutoFit/>
          </a:bodyPr>
          <a:lstStyle/>
          <a:p>
            <a:pPr algn="l">
              <a:lnSpc>
                <a:spcPts val="3500"/>
              </a:lnSpc>
            </a:pPr>
            <a:r>
              <a:rPr lang="en-US" sz="2750" b="true">
                <a:solidFill>
                  <a:srgbClr val="272525"/>
                </a:solidFill>
                <a:latin typeface="Arimo Bold"/>
                <a:ea typeface="Arimo Bold"/>
                <a:cs typeface="Arimo Bold"/>
                <a:sym typeface="Arimo Bold"/>
              </a:rPr>
              <a:t>Identifying Trends</a:t>
            </a:r>
          </a:p>
        </p:txBody>
      </p:sp>
      <p:sp>
        <p:nvSpPr>
          <p:cNvPr name="TextBox 10" id="10"/>
          <p:cNvSpPr txBox="true"/>
          <p:nvPr/>
        </p:nvSpPr>
        <p:spPr>
          <a:xfrm rot="0">
            <a:off x="1827907" y="3264545"/>
            <a:ext cx="7180809" cy="2243138"/>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Time series analysis allows us to uncover long-term trends in data, helping businesses and researchers understand how variables change over extended periods. This insight is crucial for strategic planning and decision-making.</a:t>
            </a:r>
          </a:p>
        </p:txBody>
      </p:sp>
      <p:grpSp>
        <p:nvGrpSpPr>
          <p:cNvPr name="Group 11" id="11"/>
          <p:cNvGrpSpPr/>
          <p:nvPr/>
        </p:nvGrpSpPr>
        <p:grpSpPr>
          <a:xfrm rot="0">
            <a:off x="9279434" y="2733080"/>
            <a:ext cx="609302" cy="609302"/>
            <a:chOff x="0" y="0"/>
            <a:chExt cx="812403" cy="812403"/>
          </a:xfrm>
        </p:grpSpPr>
        <p:sp>
          <p:nvSpPr>
            <p:cNvPr name="Freeform 12" id="12"/>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EEEFF5"/>
            </a:solidFill>
          </p:spPr>
        </p:sp>
      </p:grpSp>
      <p:sp>
        <p:nvSpPr>
          <p:cNvPr name="TextBox 13" id="13"/>
          <p:cNvSpPr txBox="true"/>
          <p:nvPr/>
        </p:nvSpPr>
        <p:spPr>
          <a:xfrm rot="0">
            <a:off x="9464279" y="2861965"/>
            <a:ext cx="239465" cy="389484"/>
          </a:xfrm>
          <a:prstGeom prst="rect">
            <a:avLst/>
          </a:prstGeom>
        </p:spPr>
        <p:txBody>
          <a:bodyPr anchor="t" rtlCol="false" tIns="0" lIns="0" bIns="0" rIns="0">
            <a:spAutoFit/>
          </a:bodyPr>
          <a:lstStyle/>
          <a:p>
            <a:pPr algn="ctr">
              <a:lnSpc>
                <a:spcPts val="3312"/>
              </a:lnSpc>
            </a:pPr>
            <a:r>
              <a:rPr lang="en-US" sz="3312" b="true">
                <a:solidFill>
                  <a:srgbClr val="272525"/>
                </a:solidFill>
                <a:latin typeface="Arimo Bold"/>
                <a:ea typeface="Arimo Bold"/>
                <a:cs typeface="Arimo Bold"/>
                <a:sym typeface="Arimo Bold"/>
              </a:rPr>
              <a:t>2</a:t>
            </a:r>
          </a:p>
        </p:txBody>
      </p:sp>
      <p:sp>
        <p:nvSpPr>
          <p:cNvPr name="TextBox 14" id="14"/>
          <p:cNvSpPr txBox="true"/>
          <p:nvPr/>
        </p:nvSpPr>
        <p:spPr>
          <a:xfrm rot="0">
            <a:off x="10159454" y="2685455"/>
            <a:ext cx="4100661" cy="492919"/>
          </a:xfrm>
          <a:prstGeom prst="rect">
            <a:avLst/>
          </a:prstGeom>
        </p:spPr>
        <p:txBody>
          <a:bodyPr anchor="t" rtlCol="false" tIns="0" lIns="0" bIns="0" rIns="0">
            <a:spAutoFit/>
          </a:bodyPr>
          <a:lstStyle/>
          <a:p>
            <a:pPr algn="l">
              <a:lnSpc>
                <a:spcPts val="3500"/>
              </a:lnSpc>
            </a:pPr>
            <a:r>
              <a:rPr lang="en-US" sz="2750" b="true">
                <a:solidFill>
                  <a:srgbClr val="272525"/>
                </a:solidFill>
                <a:latin typeface="Arimo Bold"/>
                <a:ea typeface="Arimo Bold"/>
                <a:cs typeface="Arimo Bold"/>
                <a:sym typeface="Arimo Bold"/>
              </a:rPr>
              <a:t>Forecasting Future Values</a:t>
            </a:r>
          </a:p>
        </p:txBody>
      </p:sp>
      <p:sp>
        <p:nvSpPr>
          <p:cNvPr name="TextBox 15" id="15"/>
          <p:cNvSpPr txBox="true"/>
          <p:nvPr/>
        </p:nvSpPr>
        <p:spPr>
          <a:xfrm rot="0">
            <a:off x="10159454" y="3264545"/>
            <a:ext cx="7180809" cy="1809750"/>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By analyzing historical patterns, time series models can predict future values with a degree of accuracy. This is invaluable for inventory management, resource allocation, and financial planning.</a:t>
            </a:r>
          </a:p>
        </p:txBody>
      </p:sp>
      <p:grpSp>
        <p:nvGrpSpPr>
          <p:cNvPr name="Group 16" id="16"/>
          <p:cNvGrpSpPr/>
          <p:nvPr/>
        </p:nvGrpSpPr>
        <p:grpSpPr>
          <a:xfrm rot="0">
            <a:off x="947886" y="6083052"/>
            <a:ext cx="609302" cy="609302"/>
            <a:chOff x="0" y="0"/>
            <a:chExt cx="812403" cy="812403"/>
          </a:xfrm>
        </p:grpSpPr>
        <p:sp>
          <p:nvSpPr>
            <p:cNvPr name="Freeform 17" id="17"/>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EEEFF5"/>
            </a:solidFill>
          </p:spPr>
        </p:sp>
      </p:grpSp>
      <p:sp>
        <p:nvSpPr>
          <p:cNvPr name="TextBox 18" id="18"/>
          <p:cNvSpPr txBox="true"/>
          <p:nvPr/>
        </p:nvSpPr>
        <p:spPr>
          <a:xfrm rot="0">
            <a:off x="1137047" y="6211938"/>
            <a:ext cx="230832" cy="389484"/>
          </a:xfrm>
          <a:prstGeom prst="rect">
            <a:avLst/>
          </a:prstGeom>
        </p:spPr>
        <p:txBody>
          <a:bodyPr anchor="t" rtlCol="false" tIns="0" lIns="0" bIns="0" rIns="0">
            <a:spAutoFit/>
          </a:bodyPr>
          <a:lstStyle/>
          <a:p>
            <a:pPr algn="ctr">
              <a:lnSpc>
                <a:spcPts val="3312"/>
              </a:lnSpc>
            </a:pPr>
            <a:r>
              <a:rPr lang="en-US" sz="3312" b="true">
                <a:solidFill>
                  <a:srgbClr val="272525"/>
                </a:solidFill>
                <a:latin typeface="Arimo Bold"/>
                <a:ea typeface="Arimo Bold"/>
                <a:cs typeface="Arimo Bold"/>
                <a:sym typeface="Arimo Bold"/>
              </a:rPr>
              <a:t>3</a:t>
            </a:r>
          </a:p>
        </p:txBody>
      </p:sp>
      <p:sp>
        <p:nvSpPr>
          <p:cNvPr name="TextBox 19" id="19"/>
          <p:cNvSpPr txBox="true"/>
          <p:nvPr/>
        </p:nvSpPr>
        <p:spPr>
          <a:xfrm rot="0">
            <a:off x="1827907" y="6035427"/>
            <a:ext cx="4431952" cy="492919"/>
          </a:xfrm>
          <a:prstGeom prst="rect">
            <a:avLst/>
          </a:prstGeom>
        </p:spPr>
        <p:txBody>
          <a:bodyPr anchor="t" rtlCol="false" tIns="0" lIns="0" bIns="0" rIns="0">
            <a:spAutoFit/>
          </a:bodyPr>
          <a:lstStyle/>
          <a:p>
            <a:pPr algn="l">
              <a:lnSpc>
                <a:spcPts val="3500"/>
              </a:lnSpc>
            </a:pPr>
            <a:r>
              <a:rPr lang="en-US" sz="2750" b="true">
                <a:solidFill>
                  <a:srgbClr val="272525"/>
                </a:solidFill>
                <a:latin typeface="Arimo Bold"/>
                <a:ea typeface="Arimo Bold"/>
                <a:cs typeface="Arimo Bold"/>
                <a:sym typeface="Arimo Bold"/>
              </a:rPr>
              <a:t>Cross-Industry Applications</a:t>
            </a:r>
          </a:p>
        </p:txBody>
      </p:sp>
      <p:sp>
        <p:nvSpPr>
          <p:cNvPr name="TextBox 20" id="20"/>
          <p:cNvSpPr txBox="true"/>
          <p:nvPr/>
        </p:nvSpPr>
        <p:spPr>
          <a:xfrm rot="0">
            <a:off x="1827907" y="6614517"/>
            <a:ext cx="7180809" cy="2676525"/>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Time series analysis finds applications across various fields. In finance, it's used for stock price prediction and risk assessment. Climate scientists use it to study long-term environmental changes. Retailers leverage it for sales forecasting and demand planning.</a:t>
            </a:r>
          </a:p>
        </p:txBody>
      </p:sp>
      <p:grpSp>
        <p:nvGrpSpPr>
          <p:cNvPr name="Group 21" id="21"/>
          <p:cNvGrpSpPr/>
          <p:nvPr/>
        </p:nvGrpSpPr>
        <p:grpSpPr>
          <a:xfrm rot="0">
            <a:off x="9279434" y="6083052"/>
            <a:ext cx="609302" cy="609302"/>
            <a:chOff x="0" y="0"/>
            <a:chExt cx="812403" cy="812403"/>
          </a:xfrm>
        </p:grpSpPr>
        <p:sp>
          <p:nvSpPr>
            <p:cNvPr name="Freeform 22" id="22"/>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EEEFF5"/>
            </a:solidFill>
          </p:spPr>
        </p:sp>
      </p:grpSp>
      <p:sp>
        <p:nvSpPr>
          <p:cNvPr name="TextBox 23" id="23"/>
          <p:cNvSpPr txBox="true"/>
          <p:nvPr/>
        </p:nvSpPr>
        <p:spPr>
          <a:xfrm rot="0">
            <a:off x="9454754" y="6211938"/>
            <a:ext cx="258664" cy="389484"/>
          </a:xfrm>
          <a:prstGeom prst="rect">
            <a:avLst/>
          </a:prstGeom>
        </p:spPr>
        <p:txBody>
          <a:bodyPr anchor="t" rtlCol="false" tIns="0" lIns="0" bIns="0" rIns="0">
            <a:spAutoFit/>
          </a:bodyPr>
          <a:lstStyle/>
          <a:p>
            <a:pPr algn="ctr">
              <a:lnSpc>
                <a:spcPts val="3312"/>
              </a:lnSpc>
            </a:pPr>
            <a:r>
              <a:rPr lang="en-US" sz="3312" b="true">
                <a:solidFill>
                  <a:srgbClr val="272525"/>
                </a:solidFill>
                <a:latin typeface="Arimo Bold"/>
                <a:ea typeface="Arimo Bold"/>
                <a:cs typeface="Arimo Bold"/>
                <a:sym typeface="Arimo Bold"/>
              </a:rPr>
              <a:t>4</a:t>
            </a:r>
          </a:p>
        </p:txBody>
      </p:sp>
      <p:sp>
        <p:nvSpPr>
          <p:cNvPr name="TextBox 24" id="24"/>
          <p:cNvSpPr txBox="true"/>
          <p:nvPr/>
        </p:nvSpPr>
        <p:spPr>
          <a:xfrm rot="0">
            <a:off x="10159454" y="6035427"/>
            <a:ext cx="3563391" cy="492919"/>
          </a:xfrm>
          <a:prstGeom prst="rect">
            <a:avLst/>
          </a:prstGeom>
        </p:spPr>
        <p:txBody>
          <a:bodyPr anchor="t" rtlCol="false" tIns="0" lIns="0" bIns="0" rIns="0">
            <a:spAutoFit/>
          </a:bodyPr>
          <a:lstStyle/>
          <a:p>
            <a:pPr algn="l">
              <a:lnSpc>
                <a:spcPts val="3500"/>
              </a:lnSpc>
            </a:pPr>
            <a:r>
              <a:rPr lang="en-US" sz="2750" b="true">
                <a:solidFill>
                  <a:srgbClr val="272525"/>
                </a:solidFill>
                <a:latin typeface="Arimo Bold"/>
                <a:ea typeface="Arimo Bold"/>
                <a:cs typeface="Arimo Bold"/>
                <a:sym typeface="Arimo Bold"/>
              </a:rPr>
              <a:t>Anomaly Detection</a:t>
            </a:r>
          </a:p>
        </p:txBody>
      </p:sp>
      <p:sp>
        <p:nvSpPr>
          <p:cNvPr name="TextBox 25" id="25"/>
          <p:cNvSpPr txBox="true"/>
          <p:nvPr/>
        </p:nvSpPr>
        <p:spPr>
          <a:xfrm rot="0">
            <a:off x="10159454" y="6614517"/>
            <a:ext cx="7180809" cy="1809750"/>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By establishing baseline patterns, time series analysis can help identify unusual events or outliers in data, which is crucial for quality control and fraud detection in many industries.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TextBox 5" id="5"/>
          <p:cNvSpPr txBox="true"/>
          <p:nvPr/>
        </p:nvSpPr>
        <p:spPr>
          <a:xfrm rot="0">
            <a:off x="826740" y="611535"/>
            <a:ext cx="11263015" cy="815131"/>
          </a:xfrm>
          <a:prstGeom prst="rect">
            <a:avLst/>
          </a:prstGeom>
        </p:spPr>
        <p:txBody>
          <a:bodyPr anchor="t" rtlCol="false" tIns="0" lIns="0" bIns="0" rIns="0">
            <a:spAutoFit/>
          </a:bodyPr>
          <a:lstStyle/>
          <a:p>
            <a:pPr algn="l">
              <a:lnSpc>
                <a:spcPts val="6062"/>
              </a:lnSpc>
            </a:pPr>
            <a:r>
              <a:rPr lang="en-US" sz="4875" b="true">
                <a:solidFill>
                  <a:srgbClr val="7068F4"/>
                </a:solidFill>
                <a:latin typeface="Arimo Bold"/>
                <a:ea typeface="Arimo Bold"/>
                <a:cs typeface="Arimo Bold"/>
                <a:sym typeface="Arimo Bold"/>
              </a:rPr>
              <a:t>Loading and Visualizing Data with Python</a:t>
            </a:r>
          </a:p>
        </p:txBody>
      </p:sp>
      <p:grpSp>
        <p:nvGrpSpPr>
          <p:cNvPr name="Group 6" id="6"/>
          <p:cNvGrpSpPr/>
          <p:nvPr/>
        </p:nvGrpSpPr>
        <p:grpSpPr>
          <a:xfrm rot="0">
            <a:off x="1166664" y="1899047"/>
            <a:ext cx="28575" cy="7742187"/>
            <a:chOff x="0" y="0"/>
            <a:chExt cx="38100" cy="10322917"/>
          </a:xfrm>
        </p:grpSpPr>
        <p:sp>
          <p:nvSpPr>
            <p:cNvPr name="Freeform 7" id="7"/>
            <p:cNvSpPr/>
            <p:nvPr/>
          </p:nvSpPr>
          <p:spPr>
            <a:xfrm flipH="false" flipV="false" rot="0">
              <a:off x="0" y="0"/>
              <a:ext cx="38100" cy="10322941"/>
            </a:xfrm>
            <a:custGeom>
              <a:avLst/>
              <a:gdLst/>
              <a:ahLst/>
              <a:cxnLst/>
              <a:rect r="r" b="b" t="t" l="l"/>
              <a:pathLst>
                <a:path h="10322941" w="38100">
                  <a:moveTo>
                    <a:pt x="0" y="19050"/>
                  </a:moveTo>
                  <a:cubicBezTo>
                    <a:pt x="0" y="8509"/>
                    <a:pt x="8509" y="0"/>
                    <a:pt x="19050" y="0"/>
                  </a:cubicBezTo>
                  <a:cubicBezTo>
                    <a:pt x="29591" y="0"/>
                    <a:pt x="38100" y="8509"/>
                    <a:pt x="38100" y="19050"/>
                  </a:cubicBezTo>
                  <a:lnTo>
                    <a:pt x="38100" y="10303891"/>
                  </a:lnTo>
                  <a:cubicBezTo>
                    <a:pt x="38100" y="10314432"/>
                    <a:pt x="29591" y="10322941"/>
                    <a:pt x="19050" y="10322941"/>
                  </a:cubicBezTo>
                  <a:cubicBezTo>
                    <a:pt x="8509" y="10322941"/>
                    <a:pt x="0" y="10314432"/>
                    <a:pt x="0" y="10303891"/>
                  </a:cubicBezTo>
                  <a:close/>
                </a:path>
              </a:pathLst>
            </a:custGeom>
            <a:solidFill>
              <a:srgbClr val="C1C3D0"/>
            </a:solidFill>
          </p:spPr>
        </p:sp>
      </p:grpSp>
      <p:grpSp>
        <p:nvGrpSpPr>
          <p:cNvPr name="Group 8" id="8"/>
          <p:cNvGrpSpPr/>
          <p:nvPr/>
        </p:nvGrpSpPr>
        <p:grpSpPr>
          <a:xfrm rot="0">
            <a:off x="1418109" y="2416076"/>
            <a:ext cx="826740" cy="28575"/>
            <a:chOff x="0" y="0"/>
            <a:chExt cx="1102320" cy="38100"/>
          </a:xfrm>
        </p:grpSpPr>
        <p:sp>
          <p:nvSpPr>
            <p:cNvPr name="Freeform 9" id="9"/>
            <p:cNvSpPr/>
            <p:nvPr/>
          </p:nvSpPr>
          <p:spPr>
            <a:xfrm flipH="false" flipV="false" rot="0">
              <a:off x="0" y="0"/>
              <a:ext cx="1102360" cy="38100"/>
            </a:xfrm>
            <a:custGeom>
              <a:avLst/>
              <a:gdLst/>
              <a:ahLst/>
              <a:cxnLst/>
              <a:rect r="r" b="b" t="t" l="l"/>
              <a:pathLst>
                <a:path h="38100" w="1102360">
                  <a:moveTo>
                    <a:pt x="0" y="19050"/>
                  </a:moveTo>
                  <a:cubicBezTo>
                    <a:pt x="0" y="8509"/>
                    <a:pt x="8509" y="0"/>
                    <a:pt x="19050" y="0"/>
                  </a:cubicBezTo>
                  <a:lnTo>
                    <a:pt x="1083310" y="0"/>
                  </a:lnTo>
                  <a:cubicBezTo>
                    <a:pt x="1093851" y="0"/>
                    <a:pt x="1102360" y="8509"/>
                    <a:pt x="1102360" y="19050"/>
                  </a:cubicBezTo>
                  <a:cubicBezTo>
                    <a:pt x="1102360" y="29591"/>
                    <a:pt x="1093851" y="38100"/>
                    <a:pt x="1083310" y="38100"/>
                  </a:cubicBezTo>
                  <a:lnTo>
                    <a:pt x="19050" y="38100"/>
                  </a:lnTo>
                  <a:cubicBezTo>
                    <a:pt x="8509" y="38100"/>
                    <a:pt x="0" y="29591"/>
                    <a:pt x="0" y="19050"/>
                  </a:cubicBezTo>
                  <a:close/>
                </a:path>
              </a:pathLst>
            </a:custGeom>
            <a:solidFill>
              <a:srgbClr val="C1C3D0"/>
            </a:solidFill>
          </p:spPr>
        </p:sp>
      </p:grpSp>
      <p:grpSp>
        <p:nvGrpSpPr>
          <p:cNvPr name="Group 10" id="10"/>
          <p:cNvGrpSpPr/>
          <p:nvPr/>
        </p:nvGrpSpPr>
        <p:grpSpPr>
          <a:xfrm rot="0">
            <a:off x="915219" y="2164705"/>
            <a:ext cx="531465" cy="531465"/>
            <a:chOff x="0" y="0"/>
            <a:chExt cx="708620" cy="708620"/>
          </a:xfrm>
        </p:grpSpPr>
        <p:sp>
          <p:nvSpPr>
            <p:cNvPr name="Freeform 11" id="11"/>
            <p:cNvSpPr/>
            <p:nvPr/>
          </p:nvSpPr>
          <p:spPr>
            <a:xfrm flipH="false" flipV="false" rot="0">
              <a:off x="0" y="0"/>
              <a:ext cx="708660" cy="708660"/>
            </a:xfrm>
            <a:custGeom>
              <a:avLst/>
              <a:gdLst/>
              <a:ahLst/>
              <a:cxnLst/>
              <a:rect r="r" b="b" t="t" l="l"/>
              <a:pathLst>
                <a:path h="708660" w="708660">
                  <a:moveTo>
                    <a:pt x="0" y="283464"/>
                  </a:moveTo>
                  <a:cubicBezTo>
                    <a:pt x="0" y="126873"/>
                    <a:pt x="126873" y="0"/>
                    <a:pt x="283464" y="0"/>
                  </a:cubicBezTo>
                  <a:lnTo>
                    <a:pt x="425196" y="0"/>
                  </a:lnTo>
                  <a:cubicBezTo>
                    <a:pt x="581660" y="0"/>
                    <a:pt x="708660" y="126873"/>
                    <a:pt x="708660" y="283464"/>
                  </a:cubicBezTo>
                  <a:lnTo>
                    <a:pt x="708660" y="425196"/>
                  </a:lnTo>
                  <a:cubicBezTo>
                    <a:pt x="708660" y="581660"/>
                    <a:pt x="581660" y="708660"/>
                    <a:pt x="425196" y="708660"/>
                  </a:cubicBezTo>
                  <a:lnTo>
                    <a:pt x="283464" y="708660"/>
                  </a:lnTo>
                  <a:cubicBezTo>
                    <a:pt x="126873" y="708660"/>
                    <a:pt x="0" y="581660"/>
                    <a:pt x="0" y="425196"/>
                  </a:cubicBezTo>
                  <a:close/>
                </a:path>
              </a:pathLst>
            </a:custGeom>
            <a:solidFill>
              <a:srgbClr val="EEEFF5"/>
            </a:solidFill>
          </p:spPr>
        </p:sp>
      </p:grpSp>
      <p:sp>
        <p:nvSpPr>
          <p:cNvPr name="TextBox 12" id="12"/>
          <p:cNvSpPr txBox="true"/>
          <p:nvPr/>
        </p:nvSpPr>
        <p:spPr>
          <a:xfrm rot="0">
            <a:off x="1114798" y="2291506"/>
            <a:ext cx="132160" cy="325339"/>
          </a:xfrm>
          <a:prstGeom prst="rect">
            <a:avLst/>
          </a:prstGeom>
        </p:spPr>
        <p:txBody>
          <a:bodyPr anchor="t" rtlCol="false" tIns="0" lIns="0" bIns="0" rIns="0">
            <a:spAutoFit/>
          </a:bodyPr>
          <a:lstStyle/>
          <a:p>
            <a:pPr algn="ctr">
              <a:lnSpc>
                <a:spcPts val="2874"/>
              </a:lnSpc>
            </a:pPr>
            <a:r>
              <a:rPr lang="en-US" sz="2874" b="true">
                <a:solidFill>
                  <a:srgbClr val="272525"/>
                </a:solidFill>
                <a:latin typeface="Arimo Bold"/>
                <a:ea typeface="Arimo Bold"/>
                <a:cs typeface="Arimo Bold"/>
                <a:sym typeface="Arimo Bold"/>
              </a:rPr>
              <a:t>1</a:t>
            </a:r>
          </a:p>
        </p:txBody>
      </p:sp>
      <p:sp>
        <p:nvSpPr>
          <p:cNvPr name="TextBox 13" id="13"/>
          <p:cNvSpPr txBox="true"/>
          <p:nvPr/>
        </p:nvSpPr>
        <p:spPr>
          <a:xfrm rot="0">
            <a:off x="2480221" y="2125713"/>
            <a:ext cx="3221385" cy="398115"/>
          </a:xfrm>
          <a:prstGeom prst="rect">
            <a:avLst/>
          </a:prstGeom>
        </p:spPr>
        <p:txBody>
          <a:bodyPr anchor="t" rtlCol="false" tIns="0" lIns="0" bIns="0" rIns="0">
            <a:spAutoFit/>
          </a:bodyPr>
          <a:lstStyle/>
          <a:p>
            <a:pPr algn="l">
              <a:lnSpc>
                <a:spcPts val="2999"/>
              </a:lnSpc>
            </a:pPr>
            <a:r>
              <a:rPr lang="en-US" sz="2437" b="true">
                <a:solidFill>
                  <a:srgbClr val="272525"/>
                </a:solidFill>
                <a:latin typeface="Arimo Bold"/>
                <a:ea typeface="Arimo Bold"/>
                <a:cs typeface="Arimo Bold"/>
                <a:sym typeface="Arimo Bold"/>
              </a:rPr>
              <a:t>Step 1: Import Libraries</a:t>
            </a:r>
          </a:p>
        </p:txBody>
      </p:sp>
      <p:sp>
        <p:nvSpPr>
          <p:cNvPr name="TextBox 14" id="14"/>
          <p:cNvSpPr txBox="true"/>
          <p:nvPr/>
        </p:nvSpPr>
        <p:spPr>
          <a:xfrm rot="0">
            <a:off x="2480221" y="2589311"/>
            <a:ext cx="14981039" cy="831949"/>
          </a:xfrm>
          <a:prstGeom prst="rect">
            <a:avLst/>
          </a:prstGeom>
        </p:spPr>
        <p:txBody>
          <a:bodyPr anchor="t" rtlCol="false" tIns="0" lIns="0" bIns="0" rIns="0">
            <a:spAutoFit/>
          </a:bodyPr>
          <a:lstStyle/>
          <a:p>
            <a:pPr algn="l">
              <a:lnSpc>
                <a:spcPts val="2937"/>
              </a:lnSpc>
            </a:pPr>
            <a:r>
              <a:rPr lang="en-US" sz="1812">
                <a:solidFill>
                  <a:srgbClr val="272525"/>
                </a:solidFill>
                <a:latin typeface="Montserrat"/>
                <a:ea typeface="Montserrat"/>
                <a:cs typeface="Montserrat"/>
                <a:sym typeface="Montserrat"/>
              </a:rPr>
              <a:t>Begin by importing necessary Python libraries: pandas for data manipulation and matplotlib for visualization. These powerful tools form the backbone of our time series analysis workflow.</a:t>
            </a:r>
          </a:p>
        </p:txBody>
      </p:sp>
      <p:grpSp>
        <p:nvGrpSpPr>
          <p:cNvPr name="Group 15" id="15"/>
          <p:cNvGrpSpPr/>
          <p:nvPr/>
        </p:nvGrpSpPr>
        <p:grpSpPr>
          <a:xfrm rot="0">
            <a:off x="1418109" y="4410670"/>
            <a:ext cx="826740" cy="28575"/>
            <a:chOff x="0" y="0"/>
            <a:chExt cx="1102320" cy="38100"/>
          </a:xfrm>
        </p:grpSpPr>
        <p:sp>
          <p:nvSpPr>
            <p:cNvPr name="Freeform 16" id="16"/>
            <p:cNvSpPr/>
            <p:nvPr/>
          </p:nvSpPr>
          <p:spPr>
            <a:xfrm flipH="false" flipV="false" rot="0">
              <a:off x="0" y="0"/>
              <a:ext cx="1102360" cy="38100"/>
            </a:xfrm>
            <a:custGeom>
              <a:avLst/>
              <a:gdLst/>
              <a:ahLst/>
              <a:cxnLst/>
              <a:rect r="r" b="b" t="t" l="l"/>
              <a:pathLst>
                <a:path h="38100" w="1102360">
                  <a:moveTo>
                    <a:pt x="0" y="19050"/>
                  </a:moveTo>
                  <a:cubicBezTo>
                    <a:pt x="0" y="8509"/>
                    <a:pt x="8509" y="0"/>
                    <a:pt x="19050" y="0"/>
                  </a:cubicBezTo>
                  <a:lnTo>
                    <a:pt x="1083310" y="0"/>
                  </a:lnTo>
                  <a:cubicBezTo>
                    <a:pt x="1093851" y="0"/>
                    <a:pt x="1102360" y="8509"/>
                    <a:pt x="1102360" y="19050"/>
                  </a:cubicBezTo>
                  <a:cubicBezTo>
                    <a:pt x="1102360" y="29591"/>
                    <a:pt x="1093851" y="38100"/>
                    <a:pt x="1083310" y="38100"/>
                  </a:cubicBezTo>
                  <a:lnTo>
                    <a:pt x="19050" y="38100"/>
                  </a:lnTo>
                  <a:cubicBezTo>
                    <a:pt x="8509" y="38100"/>
                    <a:pt x="0" y="29591"/>
                    <a:pt x="0" y="19050"/>
                  </a:cubicBezTo>
                  <a:close/>
                </a:path>
              </a:pathLst>
            </a:custGeom>
            <a:solidFill>
              <a:srgbClr val="C1C3D0"/>
            </a:solidFill>
          </p:spPr>
        </p:sp>
      </p:grpSp>
      <p:grpSp>
        <p:nvGrpSpPr>
          <p:cNvPr name="Group 17" id="17"/>
          <p:cNvGrpSpPr/>
          <p:nvPr/>
        </p:nvGrpSpPr>
        <p:grpSpPr>
          <a:xfrm rot="0">
            <a:off x="915219" y="4159300"/>
            <a:ext cx="531465" cy="531465"/>
            <a:chOff x="0" y="0"/>
            <a:chExt cx="708620" cy="708620"/>
          </a:xfrm>
        </p:grpSpPr>
        <p:sp>
          <p:nvSpPr>
            <p:cNvPr name="Freeform 18" id="18"/>
            <p:cNvSpPr/>
            <p:nvPr/>
          </p:nvSpPr>
          <p:spPr>
            <a:xfrm flipH="false" flipV="false" rot="0">
              <a:off x="0" y="0"/>
              <a:ext cx="708660" cy="708660"/>
            </a:xfrm>
            <a:custGeom>
              <a:avLst/>
              <a:gdLst/>
              <a:ahLst/>
              <a:cxnLst/>
              <a:rect r="r" b="b" t="t" l="l"/>
              <a:pathLst>
                <a:path h="708660" w="708660">
                  <a:moveTo>
                    <a:pt x="0" y="283464"/>
                  </a:moveTo>
                  <a:cubicBezTo>
                    <a:pt x="0" y="126873"/>
                    <a:pt x="126873" y="0"/>
                    <a:pt x="283464" y="0"/>
                  </a:cubicBezTo>
                  <a:lnTo>
                    <a:pt x="425196" y="0"/>
                  </a:lnTo>
                  <a:cubicBezTo>
                    <a:pt x="581660" y="0"/>
                    <a:pt x="708660" y="126873"/>
                    <a:pt x="708660" y="283464"/>
                  </a:cubicBezTo>
                  <a:lnTo>
                    <a:pt x="708660" y="425196"/>
                  </a:lnTo>
                  <a:cubicBezTo>
                    <a:pt x="708660" y="581660"/>
                    <a:pt x="581660" y="708660"/>
                    <a:pt x="425196" y="708660"/>
                  </a:cubicBezTo>
                  <a:lnTo>
                    <a:pt x="283464" y="708660"/>
                  </a:lnTo>
                  <a:cubicBezTo>
                    <a:pt x="126873" y="708660"/>
                    <a:pt x="0" y="581660"/>
                    <a:pt x="0" y="425196"/>
                  </a:cubicBezTo>
                  <a:close/>
                </a:path>
              </a:pathLst>
            </a:custGeom>
            <a:solidFill>
              <a:srgbClr val="EEEFF5"/>
            </a:solidFill>
          </p:spPr>
        </p:sp>
      </p:grpSp>
      <p:sp>
        <p:nvSpPr>
          <p:cNvPr name="TextBox 19" id="19"/>
          <p:cNvSpPr txBox="true"/>
          <p:nvPr/>
        </p:nvSpPr>
        <p:spPr>
          <a:xfrm rot="0">
            <a:off x="1076400" y="4286101"/>
            <a:ext cx="208955" cy="325339"/>
          </a:xfrm>
          <a:prstGeom prst="rect">
            <a:avLst/>
          </a:prstGeom>
        </p:spPr>
        <p:txBody>
          <a:bodyPr anchor="t" rtlCol="false" tIns="0" lIns="0" bIns="0" rIns="0">
            <a:spAutoFit/>
          </a:bodyPr>
          <a:lstStyle/>
          <a:p>
            <a:pPr algn="ctr">
              <a:lnSpc>
                <a:spcPts val="2874"/>
              </a:lnSpc>
            </a:pPr>
            <a:r>
              <a:rPr lang="en-US" sz="2874" b="true">
                <a:solidFill>
                  <a:srgbClr val="272525"/>
                </a:solidFill>
                <a:latin typeface="Arimo Bold"/>
                <a:ea typeface="Arimo Bold"/>
                <a:cs typeface="Arimo Bold"/>
                <a:sym typeface="Arimo Bold"/>
              </a:rPr>
              <a:t>2</a:t>
            </a:r>
          </a:p>
        </p:txBody>
      </p:sp>
      <p:sp>
        <p:nvSpPr>
          <p:cNvPr name="TextBox 20" id="20"/>
          <p:cNvSpPr txBox="true"/>
          <p:nvPr/>
        </p:nvSpPr>
        <p:spPr>
          <a:xfrm rot="0">
            <a:off x="2480221" y="4120306"/>
            <a:ext cx="4412159" cy="398115"/>
          </a:xfrm>
          <a:prstGeom prst="rect">
            <a:avLst/>
          </a:prstGeom>
        </p:spPr>
        <p:txBody>
          <a:bodyPr anchor="t" rtlCol="false" tIns="0" lIns="0" bIns="0" rIns="0">
            <a:spAutoFit/>
          </a:bodyPr>
          <a:lstStyle/>
          <a:p>
            <a:pPr algn="l">
              <a:lnSpc>
                <a:spcPts val="2999"/>
              </a:lnSpc>
            </a:pPr>
            <a:r>
              <a:rPr lang="en-US" sz="2437" b="true">
                <a:solidFill>
                  <a:srgbClr val="272525"/>
                </a:solidFill>
                <a:latin typeface="Arimo Bold"/>
                <a:ea typeface="Arimo Bold"/>
                <a:cs typeface="Arimo Bold"/>
                <a:sym typeface="Arimo Bold"/>
              </a:rPr>
              <a:t>Step 2: Load Time-Indexed Data</a:t>
            </a:r>
          </a:p>
        </p:txBody>
      </p:sp>
      <p:sp>
        <p:nvSpPr>
          <p:cNvPr name="TextBox 21" id="21"/>
          <p:cNvSpPr txBox="true"/>
          <p:nvPr/>
        </p:nvSpPr>
        <p:spPr>
          <a:xfrm rot="0">
            <a:off x="2480221" y="4583906"/>
            <a:ext cx="14981039" cy="831949"/>
          </a:xfrm>
          <a:prstGeom prst="rect">
            <a:avLst/>
          </a:prstGeom>
        </p:spPr>
        <p:txBody>
          <a:bodyPr anchor="t" rtlCol="false" tIns="0" lIns="0" bIns="0" rIns="0">
            <a:spAutoFit/>
          </a:bodyPr>
          <a:lstStyle/>
          <a:p>
            <a:pPr algn="l">
              <a:lnSpc>
                <a:spcPts val="2937"/>
              </a:lnSpc>
            </a:pPr>
            <a:r>
              <a:rPr lang="en-US" sz="1812">
                <a:solidFill>
                  <a:srgbClr val="272525"/>
                </a:solidFill>
                <a:latin typeface="Montserrat"/>
                <a:ea typeface="Montserrat"/>
                <a:cs typeface="Montserrat"/>
                <a:sym typeface="Montserrat"/>
              </a:rPr>
              <a:t>Use pandas to read your time series data, ensuring the date column is parsed correctly. For example, df = pd.read_csv('airline_passengers.csv', parse_dates=['Date'], index_col='Date') loads our monthly airline passenger dataset.</a:t>
            </a:r>
          </a:p>
        </p:txBody>
      </p:sp>
      <p:grpSp>
        <p:nvGrpSpPr>
          <p:cNvPr name="Group 22" id="22"/>
          <p:cNvGrpSpPr/>
          <p:nvPr/>
        </p:nvGrpSpPr>
        <p:grpSpPr>
          <a:xfrm rot="0">
            <a:off x="1418109" y="6405265"/>
            <a:ext cx="826740" cy="28575"/>
            <a:chOff x="0" y="0"/>
            <a:chExt cx="1102320" cy="38100"/>
          </a:xfrm>
        </p:grpSpPr>
        <p:sp>
          <p:nvSpPr>
            <p:cNvPr name="Freeform 23" id="23"/>
            <p:cNvSpPr/>
            <p:nvPr/>
          </p:nvSpPr>
          <p:spPr>
            <a:xfrm flipH="false" flipV="false" rot="0">
              <a:off x="0" y="0"/>
              <a:ext cx="1102360" cy="38100"/>
            </a:xfrm>
            <a:custGeom>
              <a:avLst/>
              <a:gdLst/>
              <a:ahLst/>
              <a:cxnLst/>
              <a:rect r="r" b="b" t="t" l="l"/>
              <a:pathLst>
                <a:path h="38100" w="1102360">
                  <a:moveTo>
                    <a:pt x="0" y="19050"/>
                  </a:moveTo>
                  <a:cubicBezTo>
                    <a:pt x="0" y="8509"/>
                    <a:pt x="8509" y="0"/>
                    <a:pt x="19050" y="0"/>
                  </a:cubicBezTo>
                  <a:lnTo>
                    <a:pt x="1083310" y="0"/>
                  </a:lnTo>
                  <a:cubicBezTo>
                    <a:pt x="1093851" y="0"/>
                    <a:pt x="1102360" y="8509"/>
                    <a:pt x="1102360" y="19050"/>
                  </a:cubicBezTo>
                  <a:cubicBezTo>
                    <a:pt x="1102360" y="29591"/>
                    <a:pt x="1093851" y="38100"/>
                    <a:pt x="1083310" y="38100"/>
                  </a:cubicBezTo>
                  <a:lnTo>
                    <a:pt x="19050" y="38100"/>
                  </a:lnTo>
                  <a:cubicBezTo>
                    <a:pt x="8509" y="38100"/>
                    <a:pt x="0" y="29591"/>
                    <a:pt x="0" y="19050"/>
                  </a:cubicBezTo>
                  <a:close/>
                </a:path>
              </a:pathLst>
            </a:custGeom>
            <a:solidFill>
              <a:srgbClr val="C1C3D0"/>
            </a:solidFill>
          </p:spPr>
        </p:sp>
      </p:grpSp>
      <p:grpSp>
        <p:nvGrpSpPr>
          <p:cNvPr name="Group 24" id="24"/>
          <p:cNvGrpSpPr/>
          <p:nvPr/>
        </p:nvGrpSpPr>
        <p:grpSpPr>
          <a:xfrm rot="0">
            <a:off x="915219" y="6153894"/>
            <a:ext cx="531465" cy="531465"/>
            <a:chOff x="0" y="0"/>
            <a:chExt cx="708620" cy="708620"/>
          </a:xfrm>
        </p:grpSpPr>
        <p:sp>
          <p:nvSpPr>
            <p:cNvPr name="Freeform 25" id="25"/>
            <p:cNvSpPr/>
            <p:nvPr/>
          </p:nvSpPr>
          <p:spPr>
            <a:xfrm flipH="false" flipV="false" rot="0">
              <a:off x="0" y="0"/>
              <a:ext cx="708660" cy="708660"/>
            </a:xfrm>
            <a:custGeom>
              <a:avLst/>
              <a:gdLst/>
              <a:ahLst/>
              <a:cxnLst/>
              <a:rect r="r" b="b" t="t" l="l"/>
              <a:pathLst>
                <a:path h="708660" w="708660">
                  <a:moveTo>
                    <a:pt x="0" y="283464"/>
                  </a:moveTo>
                  <a:cubicBezTo>
                    <a:pt x="0" y="126873"/>
                    <a:pt x="126873" y="0"/>
                    <a:pt x="283464" y="0"/>
                  </a:cubicBezTo>
                  <a:lnTo>
                    <a:pt x="425196" y="0"/>
                  </a:lnTo>
                  <a:cubicBezTo>
                    <a:pt x="581660" y="0"/>
                    <a:pt x="708660" y="126873"/>
                    <a:pt x="708660" y="283464"/>
                  </a:cubicBezTo>
                  <a:lnTo>
                    <a:pt x="708660" y="425196"/>
                  </a:lnTo>
                  <a:cubicBezTo>
                    <a:pt x="708660" y="581660"/>
                    <a:pt x="581660" y="708660"/>
                    <a:pt x="425196" y="708660"/>
                  </a:cubicBezTo>
                  <a:lnTo>
                    <a:pt x="283464" y="708660"/>
                  </a:lnTo>
                  <a:cubicBezTo>
                    <a:pt x="126873" y="708660"/>
                    <a:pt x="0" y="581660"/>
                    <a:pt x="0" y="425196"/>
                  </a:cubicBezTo>
                  <a:close/>
                </a:path>
              </a:pathLst>
            </a:custGeom>
            <a:solidFill>
              <a:srgbClr val="EEEFF5"/>
            </a:solidFill>
          </p:spPr>
        </p:sp>
      </p:grpSp>
      <p:sp>
        <p:nvSpPr>
          <p:cNvPr name="TextBox 26" id="26"/>
          <p:cNvSpPr txBox="true"/>
          <p:nvPr/>
        </p:nvSpPr>
        <p:spPr>
          <a:xfrm rot="0">
            <a:off x="1080120" y="6280696"/>
            <a:ext cx="201514" cy="325339"/>
          </a:xfrm>
          <a:prstGeom prst="rect">
            <a:avLst/>
          </a:prstGeom>
        </p:spPr>
        <p:txBody>
          <a:bodyPr anchor="t" rtlCol="false" tIns="0" lIns="0" bIns="0" rIns="0">
            <a:spAutoFit/>
          </a:bodyPr>
          <a:lstStyle/>
          <a:p>
            <a:pPr algn="ctr">
              <a:lnSpc>
                <a:spcPts val="2874"/>
              </a:lnSpc>
            </a:pPr>
            <a:r>
              <a:rPr lang="en-US" sz="2874" b="true">
                <a:solidFill>
                  <a:srgbClr val="272525"/>
                </a:solidFill>
                <a:latin typeface="Arimo Bold"/>
                <a:ea typeface="Arimo Bold"/>
                <a:cs typeface="Arimo Bold"/>
                <a:sym typeface="Arimo Bold"/>
              </a:rPr>
              <a:t>3</a:t>
            </a:r>
          </a:p>
        </p:txBody>
      </p:sp>
      <p:sp>
        <p:nvSpPr>
          <p:cNvPr name="TextBox 27" id="27"/>
          <p:cNvSpPr txBox="true"/>
          <p:nvPr/>
        </p:nvSpPr>
        <p:spPr>
          <a:xfrm rot="0">
            <a:off x="2480221" y="6114901"/>
            <a:ext cx="4171057" cy="398115"/>
          </a:xfrm>
          <a:prstGeom prst="rect">
            <a:avLst/>
          </a:prstGeom>
        </p:spPr>
        <p:txBody>
          <a:bodyPr anchor="t" rtlCol="false" tIns="0" lIns="0" bIns="0" rIns="0">
            <a:spAutoFit/>
          </a:bodyPr>
          <a:lstStyle/>
          <a:p>
            <a:pPr algn="l">
              <a:lnSpc>
                <a:spcPts val="2999"/>
              </a:lnSpc>
            </a:pPr>
            <a:r>
              <a:rPr lang="en-US" sz="2437" b="true">
                <a:solidFill>
                  <a:srgbClr val="272525"/>
                </a:solidFill>
                <a:latin typeface="Arimo Bold"/>
                <a:ea typeface="Arimo Bold"/>
                <a:cs typeface="Arimo Bold"/>
                <a:sym typeface="Arimo Bold"/>
              </a:rPr>
              <a:t>Step 3: Initial Data Exploration</a:t>
            </a:r>
          </a:p>
        </p:txBody>
      </p:sp>
      <p:sp>
        <p:nvSpPr>
          <p:cNvPr name="TextBox 28" id="28"/>
          <p:cNvSpPr txBox="true"/>
          <p:nvPr/>
        </p:nvSpPr>
        <p:spPr>
          <a:xfrm rot="0">
            <a:off x="2480221" y="6578501"/>
            <a:ext cx="14981039" cy="831949"/>
          </a:xfrm>
          <a:prstGeom prst="rect">
            <a:avLst/>
          </a:prstGeom>
        </p:spPr>
        <p:txBody>
          <a:bodyPr anchor="t" rtlCol="false" tIns="0" lIns="0" bIns="0" rIns="0">
            <a:spAutoFit/>
          </a:bodyPr>
          <a:lstStyle/>
          <a:p>
            <a:pPr algn="l">
              <a:lnSpc>
                <a:spcPts val="2937"/>
              </a:lnSpc>
            </a:pPr>
            <a:r>
              <a:rPr lang="en-US" sz="1812">
                <a:solidFill>
                  <a:srgbClr val="272525"/>
                </a:solidFill>
                <a:latin typeface="Montserrat"/>
                <a:ea typeface="Montserrat"/>
                <a:cs typeface="Montserrat"/>
                <a:sym typeface="Montserrat"/>
              </a:rPr>
              <a:t>Inspect your data using df.head() and df.info() to understand its structure and check for any immediate issues or missing values.</a:t>
            </a:r>
          </a:p>
        </p:txBody>
      </p:sp>
      <p:grpSp>
        <p:nvGrpSpPr>
          <p:cNvPr name="Group 29" id="29"/>
          <p:cNvGrpSpPr/>
          <p:nvPr/>
        </p:nvGrpSpPr>
        <p:grpSpPr>
          <a:xfrm rot="0">
            <a:off x="1418109" y="8399860"/>
            <a:ext cx="826740" cy="28575"/>
            <a:chOff x="0" y="0"/>
            <a:chExt cx="1102320" cy="38100"/>
          </a:xfrm>
        </p:grpSpPr>
        <p:sp>
          <p:nvSpPr>
            <p:cNvPr name="Freeform 30" id="30"/>
            <p:cNvSpPr/>
            <p:nvPr/>
          </p:nvSpPr>
          <p:spPr>
            <a:xfrm flipH="false" flipV="false" rot="0">
              <a:off x="0" y="0"/>
              <a:ext cx="1102360" cy="38100"/>
            </a:xfrm>
            <a:custGeom>
              <a:avLst/>
              <a:gdLst/>
              <a:ahLst/>
              <a:cxnLst/>
              <a:rect r="r" b="b" t="t" l="l"/>
              <a:pathLst>
                <a:path h="38100" w="1102360">
                  <a:moveTo>
                    <a:pt x="0" y="19050"/>
                  </a:moveTo>
                  <a:cubicBezTo>
                    <a:pt x="0" y="8509"/>
                    <a:pt x="8509" y="0"/>
                    <a:pt x="19050" y="0"/>
                  </a:cubicBezTo>
                  <a:lnTo>
                    <a:pt x="1083310" y="0"/>
                  </a:lnTo>
                  <a:cubicBezTo>
                    <a:pt x="1093851" y="0"/>
                    <a:pt x="1102360" y="8509"/>
                    <a:pt x="1102360" y="19050"/>
                  </a:cubicBezTo>
                  <a:cubicBezTo>
                    <a:pt x="1102360" y="29591"/>
                    <a:pt x="1093851" y="38100"/>
                    <a:pt x="1083310" y="38100"/>
                  </a:cubicBezTo>
                  <a:lnTo>
                    <a:pt x="19050" y="38100"/>
                  </a:lnTo>
                  <a:cubicBezTo>
                    <a:pt x="8509" y="38100"/>
                    <a:pt x="0" y="29591"/>
                    <a:pt x="0" y="19050"/>
                  </a:cubicBezTo>
                  <a:close/>
                </a:path>
              </a:pathLst>
            </a:custGeom>
            <a:solidFill>
              <a:srgbClr val="C1C3D0"/>
            </a:solidFill>
          </p:spPr>
        </p:sp>
      </p:grpSp>
      <p:grpSp>
        <p:nvGrpSpPr>
          <p:cNvPr name="Group 31" id="31"/>
          <p:cNvGrpSpPr/>
          <p:nvPr/>
        </p:nvGrpSpPr>
        <p:grpSpPr>
          <a:xfrm rot="0">
            <a:off x="915219" y="8148489"/>
            <a:ext cx="531465" cy="531465"/>
            <a:chOff x="0" y="0"/>
            <a:chExt cx="708620" cy="708620"/>
          </a:xfrm>
        </p:grpSpPr>
        <p:sp>
          <p:nvSpPr>
            <p:cNvPr name="Freeform 32" id="32"/>
            <p:cNvSpPr/>
            <p:nvPr/>
          </p:nvSpPr>
          <p:spPr>
            <a:xfrm flipH="false" flipV="false" rot="0">
              <a:off x="0" y="0"/>
              <a:ext cx="708660" cy="708660"/>
            </a:xfrm>
            <a:custGeom>
              <a:avLst/>
              <a:gdLst/>
              <a:ahLst/>
              <a:cxnLst/>
              <a:rect r="r" b="b" t="t" l="l"/>
              <a:pathLst>
                <a:path h="708660" w="708660">
                  <a:moveTo>
                    <a:pt x="0" y="283464"/>
                  </a:moveTo>
                  <a:cubicBezTo>
                    <a:pt x="0" y="126873"/>
                    <a:pt x="126873" y="0"/>
                    <a:pt x="283464" y="0"/>
                  </a:cubicBezTo>
                  <a:lnTo>
                    <a:pt x="425196" y="0"/>
                  </a:lnTo>
                  <a:cubicBezTo>
                    <a:pt x="581660" y="0"/>
                    <a:pt x="708660" y="126873"/>
                    <a:pt x="708660" y="283464"/>
                  </a:cubicBezTo>
                  <a:lnTo>
                    <a:pt x="708660" y="425196"/>
                  </a:lnTo>
                  <a:cubicBezTo>
                    <a:pt x="708660" y="581660"/>
                    <a:pt x="581660" y="708660"/>
                    <a:pt x="425196" y="708660"/>
                  </a:cubicBezTo>
                  <a:lnTo>
                    <a:pt x="283464" y="708660"/>
                  </a:lnTo>
                  <a:cubicBezTo>
                    <a:pt x="126873" y="708660"/>
                    <a:pt x="0" y="581660"/>
                    <a:pt x="0" y="425196"/>
                  </a:cubicBezTo>
                  <a:close/>
                </a:path>
              </a:pathLst>
            </a:custGeom>
            <a:solidFill>
              <a:srgbClr val="EEEFF5"/>
            </a:solidFill>
          </p:spPr>
        </p:sp>
      </p:grpSp>
      <p:sp>
        <p:nvSpPr>
          <p:cNvPr name="TextBox 33" id="33"/>
          <p:cNvSpPr txBox="true"/>
          <p:nvPr/>
        </p:nvSpPr>
        <p:spPr>
          <a:xfrm rot="0">
            <a:off x="1068065" y="8275290"/>
            <a:ext cx="225772" cy="325339"/>
          </a:xfrm>
          <a:prstGeom prst="rect">
            <a:avLst/>
          </a:prstGeom>
        </p:spPr>
        <p:txBody>
          <a:bodyPr anchor="t" rtlCol="false" tIns="0" lIns="0" bIns="0" rIns="0">
            <a:spAutoFit/>
          </a:bodyPr>
          <a:lstStyle/>
          <a:p>
            <a:pPr algn="ctr">
              <a:lnSpc>
                <a:spcPts val="2874"/>
              </a:lnSpc>
            </a:pPr>
            <a:r>
              <a:rPr lang="en-US" sz="2874" b="true">
                <a:solidFill>
                  <a:srgbClr val="272525"/>
                </a:solidFill>
                <a:latin typeface="Arimo Bold"/>
                <a:ea typeface="Arimo Bold"/>
                <a:cs typeface="Arimo Bold"/>
                <a:sym typeface="Arimo Bold"/>
              </a:rPr>
              <a:t>4</a:t>
            </a:r>
          </a:p>
        </p:txBody>
      </p:sp>
      <p:sp>
        <p:nvSpPr>
          <p:cNvPr name="TextBox 34" id="34"/>
          <p:cNvSpPr txBox="true"/>
          <p:nvPr/>
        </p:nvSpPr>
        <p:spPr>
          <a:xfrm rot="0">
            <a:off x="2480221" y="8109496"/>
            <a:ext cx="3653581" cy="398115"/>
          </a:xfrm>
          <a:prstGeom prst="rect">
            <a:avLst/>
          </a:prstGeom>
        </p:spPr>
        <p:txBody>
          <a:bodyPr anchor="t" rtlCol="false" tIns="0" lIns="0" bIns="0" rIns="0">
            <a:spAutoFit/>
          </a:bodyPr>
          <a:lstStyle/>
          <a:p>
            <a:pPr algn="l">
              <a:lnSpc>
                <a:spcPts val="2999"/>
              </a:lnSpc>
            </a:pPr>
            <a:r>
              <a:rPr lang="en-US" sz="2437" b="true">
                <a:solidFill>
                  <a:srgbClr val="272525"/>
                </a:solidFill>
                <a:latin typeface="Arimo Bold"/>
                <a:ea typeface="Arimo Bold"/>
                <a:cs typeface="Arimo Bold"/>
                <a:sym typeface="Arimo Bold"/>
              </a:rPr>
              <a:t>Step 4: Basic Visualization</a:t>
            </a:r>
          </a:p>
        </p:txBody>
      </p:sp>
      <p:sp>
        <p:nvSpPr>
          <p:cNvPr name="TextBox 35" id="35"/>
          <p:cNvSpPr txBox="true"/>
          <p:nvPr/>
        </p:nvSpPr>
        <p:spPr>
          <a:xfrm rot="0">
            <a:off x="2480221" y="8573095"/>
            <a:ext cx="14981039" cy="831949"/>
          </a:xfrm>
          <a:prstGeom prst="rect">
            <a:avLst/>
          </a:prstGeom>
        </p:spPr>
        <p:txBody>
          <a:bodyPr anchor="t" rtlCol="false" tIns="0" lIns="0" bIns="0" rIns="0">
            <a:spAutoFit/>
          </a:bodyPr>
          <a:lstStyle/>
          <a:p>
            <a:pPr algn="l">
              <a:lnSpc>
                <a:spcPts val="2937"/>
              </a:lnSpc>
            </a:pPr>
            <a:r>
              <a:rPr lang="en-US" sz="1812">
                <a:solidFill>
                  <a:srgbClr val="272525"/>
                </a:solidFill>
                <a:latin typeface="Montserrat"/>
                <a:ea typeface="Montserrat"/>
                <a:cs typeface="Montserrat"/>
                <a:sym typeface="Montserrat"/>
              </a:rPr>
              <a:t>Create a simple line plot using matplotlib: df.plot(figsize=(12,6)) plt.title('Monthly Airline Passengers') plt.show(). This gives us our first visual insight into the data's trends and patterns.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633098" y="685354"/>
            <a:ext cx="7250757" cy="766614"/>
          </a:xfrm>
          <a:prstGeom prst="rect">
            <a:avLst/>
          </a:prstGeom>
        </p:spPr>
        <p:txBody>
          <a:bodyPr anchor="t" rtlCol="false" tIns="0" lIns="0" bIns="0" rIns="0">
            <a:spAutoFit/>
          </a:bodyPr>
          <a:lstStyle/>
          <a:p>
            <a:pPr algn="l">
              <a:lnSpc>
                <a:spcPts val="5687"/>
              </a:lnSpc>
            </a:pPr>
            <a:r>
              <a:rPr lang="en-US" sz="4562" b="true">
                <a:solidFill>
                  <a:srgbClr val="7068F4"/>
                </a:solidFill>
                <a:latin typeface="Arimo Bold"/>
                <a:ea typeface="Arimo Bold"/>
                <a:cs typeface="Arimo Bold"/>
                <a:sym typeface="Arimo Bold"/>
              </a:rPr>
              <a:t>Visualizing Time Series Data</a:t>
            </a:r>
          </a:p>
        </p:txBody>
      </p:sp>
      <p:sp>
        <p:nvSpPr>
          <p:cNvPr name="Freeform 7" id="7" descr="preencoded.png"/>
          <p:cNvSpPr/>
          <p:nvPr/>
        </p:nvSpPr>
        <p:spPr>
          <a:xfrm flipH="false" flipV="false" rot="0">
            <a:off x="7633098" y="1784151"/>
            <a:ext cx="1107281" cy="2002482"/>
          </a:xfrm>
          <a:custGeom>
            <a:avLst/>
            <a:gdLst/>
            <a:ahLst/>
            <a:cxnLst/>
            <a:rect r="r" b="b" t="t" l="l"/>
            <a:pathLst>
              <a:path h="2002482" w="1107281">
                <a:moveTo>
                  <a:pt x="0" y="0"/>
                </a:moveTo>
                <a:lnTo>
                  <a:pt x="1107281" y="0"/>
                </a:lnTo>
                <a:lnTo>
                  <a:pt x="1107281" y="2002483"/>
                </a:lnTo>
                <a:lnTo>
                  <a:pt x="0" y="2002483"/>
                </a:lnTo>
                <a:lnTo>
                  <a:pt x="0" y="0"/>
                </a:lnTo>
                <a:close/>
              </a:path>
            </a:pathLst>
          </a:custGeom>
          <a:blipFill>
            <a:blip r:embed="rId5"/>
            <a:stretch>
              <a:fillRect l="0" t="-51" r="0" b="-51"/>
            </a:stretch>
          </a:blipFill>
        </p:spPr>
      </p:sp>
      <p:sp>
        <p:nvSpPr>
          <p:cNvPr name="TextBox 8" id="8"/>
          <p:cNvSpPr txBox="true"/>
          <p:nvPr/>
        </p:nvSpPr>
        <p:spPr>
          <a:xfrm rot="0">
            <a:off x="9072562" y="1977032"/>
            <a:ext cx="2914204" cy="392757"/>
          </a:xfrm>
          <a:prstGeom prst="rect">
            <a:avLst/>
          </a:prstGeom>
        </p:spPr>
        <p:txBody>
          <a:bodyPr anchor="t" rtlCol="false" tIns="0" lIns="0" bIns="0" rIns="0">
            <a:spAutoFit/>
          </a:bodyPr>
          <a:lstStyle/>
          <a:p>
            <a:pPr algn="l">
              <a:lnSpc>
                <a:spcPts val="2812"/>
              </a:lnSpc>
            </a:pPr>
            <a:r>
              <a:rPr lang="en-US" sz="2249" b="true">
                <a:solidFill>
                  <a:srgbClr val="272525"/>
                </a:solidFill>
                <a:latin typeface="Arimo Bold"/>
                <a:ea typeface="Arimo Bold"/>
                <a:cs typeface="Arimo Bold"/>
                <a:sym typeface="Arimo Bold"/>
              </a:rPr>
              <a:t>Choose Plot Type</a:t>
            </a:r>
          </a:p>
        </p:txBody>
      </p:sp>
      <p:sp>
        <p:nvSpPr>
          <p:cNvPr name="TextBox 9" id="9"/>
          <p:cNvSpPr txBox="true"/>
          <p:nvPr/>
        </p:nvSpPr>
        <p:spPr>
          <a:xfrm rot="0">
            <a:off x="9072562" y="2435870"/>
            <a:ext cx="8440341" cy="1129307"/>
          </a:xfrm>
          <a:prstGeom prst="rect">
            <a:avLst/>
          </a:prstGeom>
        </p:spPr>
        <p:txBody>
          <a:bodyPr anchor="t" rtlCol="false" tIns="0" lIns="0" bIns="0" rIns="0">
            <a:spAutoFit/>
          </a:bodyPr>
          <a:lstStyle/>
          <a:p>
            <a:pPr algn="l">
              <a:lnSpc>
                <a:spcPts val="2749"/>
              </a:lnSpc>
            </a:pPr>
            <a:r>
              <a:rPr lang="en-US" sz="1687">
                <a:solidFill>
                  <a:srgbClr val="272525"/>
                </a:solidFill>
                <a:latin typeface="Montserrat"/>
                <a:ea typeface="Montserrat"/>
                <a:cs typeface="Montserrat"/>
                <a:sym typeface="Montserrat"/>
              </a:rPr>
              <a:t>Select the appropriate plot type for your data. Line plots are most common for time series, but bar charts or area plots might be suitable for certain datasets.</a:t>
            </a:r>
          </a:p>
        </p:txBody>
      </p:sp>
      <p:sp>
        <p:nvSpPr>
          <p:cNvPr name="Freeform 10" id="10" descr="preencoded.png"/>
          <p:cNvSpPr/>
          <p:nvPr/>
        </p:nvSpPr>
        <p:spPr>
          <a:xfrm flipH="false" flipV="false" rot="0">
            <a:off x="7633098" y="3786634"/>
            <a:ext cx="1107281" cy="2002482"/>
          </a:xfrm>
          <a:custGeom>
            <a:avLst/>
            <a:gdLst/>
            <a:ahLst/>
            <a:cxnLst/>
            <a:rect r="r" b="b" t="t" l="l"/>
            <a:pathLst>
              <a:path h="2002482" w="1107281">
                <a:moveTo>
                  <a:pt x="0" y="0"/>
                </a:moveTo>
                <a:lnTo>
                  <a:pt x="1107281" y="0"/>
                </a:lnTo>
                <a:lnTo>
                  <a:pt x="1107281" y="2002482"/>
                </a:lnTo>
                <a:lnTo>
                  <a:pt x="0" y="2002482"/>
                </a:lnTo>
                <a:lnTo>
                  <a:pt x="0" y="0"/>
                </a:lnTo>
                <a:close/>
              </a:path>
            </a:pathLst>
          </a:custGeom>
          <a:blipFill>
            <a:blip r:embed="rId6"/>
            <a:stretch>
              <a:fillRect l="0" t="-51" r="0" b="-51"/>
            </a:stretch>
          </a:blipFill>
        </p:spPr>
      </p:sp>
      <p:sp>
        <p:nvSpPr>
          <p:cNvPr name="TextBox 11" id="11"/>
          <p:cNvSpPr txBox="true"/>
          <p:nvPr/>
        </p:nvSpPr>
        <p:spPr>
          <a:xfrm rot="0">
            <a:off x="9072562" y="3979515"/>
            <a:ext cx="2993826" cy="392758"/>
          </a:xfrm>
          <a:prstGeom prst="rect">
            <a:avLst/>
          </a:prstGeom>
        </p:spPr>
        <p:txBody>
          <a:bodyPr anchor="t" rtlCol="false" tIns="0" lIns="0" bIns="0" rIns="0">
            <a:spAutoFit/>
          </a:bodyPr>
          <a:lstStyle/>
          <a:p>
            <a:pPr algn="l">
              <a:lnSpc>
                <a:spcPts val="2812"/>
              </a:lnSpc>
            </a:pPr>
            <a:r>
              <a:rPr lang="en-US" sz="2249" b="true">
                <a:solidFill>
                  <a:srgbClr val="272525"/>
                </a:solidFill>
                <a:latin typeface="Arimo Bold"/>
                <a:ea typeface="Arimo Bold"/>
                <a:cs typeface="Arimo Bold"/>
                <a:sym typeface="Arimo Bold"/>
              </a:rPr>
              <a:t>Customize Appearance</a:t>
            </a:r>
          </a:p>
        </p:txBody>
      </p:sp>
      <p:sp>
        <p:nvSpPr>
          <p:cNvPr name="TextBox 12" id="12"/>
          <p:cNvSpPr txBox="true"/>
          <p:nvPr/>
        </p:nvSpPr>
        <p:spPr>
          <a:xfrm rot="0">
            <a:off x="9072562" y="4438352"/>
            <a:ext cx="8440341" cy="1129307"/>
          </a:xfrm>
          <a:prstGeom prst="rect">
            <a:avLst/>
          </a:prstGeom>
        </p:spPr>
        <p:txBody>
          <a:bodyPr anchor="t" rtlCol="false" tIns="0" lIns="0" bIns="0" rIns="0">
            <a:spAutoFit/>
          </a:bodyPr>
          <a:lstStyle/>
          <a:p>
            <a:pPr algn="l">
              <a:lnSpc>
                <a:spcPts val="2749"/>
              </a:lnSpc>
            </a:pPr>
            <a:r>
              <a:rPr lang="en-US" sz="1687">
                <a:solidFill>
                  <a:srgbClr val="272525"/>
                </a:solidFill>
                <a:latin typeface="Montserrat"/>
                <a:ea typeface="Montserrat"/>
                <a:cs typeface="Montserrat"/>
                <a:sym typeface="Montserrat"/>
              </a:rPr>
              <a:t>Enhance your plot with proper labels, titles, and legends. Consider using different colors or line styles to distinguish multiple series or highlight specific periods.</a:t>
            </a:r>
          </a:p>
        </p:txBody>
      </p:sp>
      <p:sp>
        <p:nvSpPr>
          <p:cNvPr name="Freeform 13" id="13" descr="preencoded.png"/>
          <p:cNvSpPr/>
          <p:nvPr/>
        </p:nvSpPr>
        <p:spPr>
          <a:xfrm flipH="false" flipV="false" rot="0">
            <a:off x="7633098" y="5789116"/>
            <a:ext cx="1107281" cy="1771799"/>
          </a:xfrm>
          <a:custGeom>
            <a:avLst/>
            <a:gdLst/>
            <a:ahLst/>
            <a:cxnLst/>
            <a:rect r="r" b="b" t="t" l="l"/>
            <a:pathLst>
              <a:path h="1771799" w="1107281">
                <a:moveTo>
                  <a:pt x="0" y="0"/>
                </a:moveTo>
                <a:lnTo>
                  <a:pt x="1107281" y="0"/>
                </a:lnTo>
                <a:lnTo>
                  <a:pt x="1107281" y="1771799"/>
                </a:lnTo>
                <a:lnTo>
                  <a:pt x="0" y="1771799"/>
                </a:lnTo>
                <a:lnTo>
                  <a:pt x="0" y="0"/>
                </a:lnTo>
                <a:close/>
              </a:path>
            </a:pathLst>
          </a:custGeom>
          <a:blipFill>
            <a:blip r:embed="rId7"/>
            <a:stretch>
              <a:fillRect l="0" t="-103" r="0" b="-103"/>
            </a:stretch>
          </a:blipFill>
        </p:spPr>
      </p:sp>
      <p:sp>
        <p:nvSpPr>
          <p:cNvPr name="TextBox 14" id="14"/>
          <p:cNvSpPr txBox="true"/>
          <p:nvPr/>
        </p:nvSpPr>
        <p:spPr>
          <a:xfrm rot="0">
            <a:off x="9072562" y="5981997"/>
            <a:ext cx="2914204" cy="392757"/>
          </a:xfrm>
          <a:prstGeom prst="rect">
            <a:avLst/>
          </a:prstGeom>
        </p:spPr>
        <p:txBody>
          <a:bodyPr anchor="t" rtlCol="false" tIns="0" lIns="0" bIns="0" rIns="0">
            <a:spAutoFit/>
          </a:bodyPr>
          <a:lstStyle/>
          <a:p>
            <a:pPr algn="l">
              <a:lnSpc>
                <a:spcPts val="2812"/>
              </a:lnSpc>
            </a:pPr>
            <a:r>
              <a:rPr lang="en-US" sz="2249" b="true">
                <a:solidFill>
                  <a:srgbClr val="272525"/>
                </a:solidFill>
                <a:latin typeface="Arimo Bold"/>
                <a:ea typeface="Arimo Bold"/>
                <a:cs typeface="Arimo Bold"/>
                <a:sym typeface="Arimo Bold"/>
              </a:rPr>
              <a:t>Add Annotations</a:t>
            </a:r>
          </a:p>
        </p:txBody>
      </p:sp>
      <p:sp>
        <p:nvSpPr>
          <p:cNvPr name="TextBox 15" id="15"/>
          <p:cNvSpPr txBox="true"/>
          <p:nvPr/>
        </p:nvSpPr>
        <p:spPr>
          <a:xfrm rot="0">
            <a:off x="9072562" y="6440835"/>
            <a:ext cx="8440341" cy="775097"/>
          </a:xfrm>
          <a:prstGeom prst="rect">
            <a:avLst/>
          </a:prstGeom>
        </p:spPr>
        <p:txBody>
          <a:bodyPr anchor="t" rtlCol="false" tIns="0" lIns="0" bIns="0" rIns="0">
            <a:spAutoFit/>
          </a:bodyPr>
          <a:lstStyle/>
          <a:p>
            <a:pPr algn="l">
              <a:lnSpc>
                <a:spcPts val="2749"/>
              </a:lnSpc>
            </a:pPr>
            <a:r>
              <a:rPr lang="en-US" sz="1687">
                <a:solidFill>
                  <a:srgbClr val="272525"/>
                </a:solidFill>
                <a:latin typeface="Montserrat"/>
                <a:ea typeface="Montserrat"/>
                <a:cs typeface="Montserrat"/>
                <a:sym typeface="Montserrat"/>
              </a:rPr>
              <a:t>Mark important events or anomalies directly on the plot. This provides context and draws attention to significant points in your data.</a:t>
            </a:r>
          </a:p>
        </p:txBody>
      </p:sp>
      <p:sp>
        <p:nvSpPr>
          <p:cNvPr name="Freeform 16" id="16" descr="preencoded.png"/>
          <p:cNvSpPr/>
          <p:nvPr/>
        </p:nvSpPr>
        <p:spPr>
          <a:xfrm flipH="false" flipV="false" rot="0">
            <a:off x="7633098" y="7560915"/>
            <a:ext cx="1107281" cy="2002482"/>
          </a:xfrm>
          <a:custGeom>
            <a:avLst/>
            <a:gdLst/>
            <a:ahLst/>
            <a:cxnLst/>
            <a:rect r="r" b="b" t="t" l="l"/>
            <a:pathLst>
              <a:path h="2002482" w="1107281">
                <a:moveTo>
                  <a:pt x="0" y="0"/>
                </a:moveTo>
                <a:lnTo>
                  <a:pt x="1107281" y="0"/>
                </a:lnTo>
                <a:lnTo>
                  <a:pt x="1107281" y="2002483"/>
                </a:lnTo>
                <a:lnTo>
                  <a:pt x="0" y="2002483"/>
                </a:lnTo>
                <a:lnTo>
                  <a:pt x="0" y="0"/>
                </a:lnTo>
                <a:close/>
              </a:path>
            </a:pathLst>
          </a:custGeom>
          <a:blipFill>
            <a:blip r:embed="rId8"/>
            <a:stretch>
              <a:fillRect l="0" t="-51" r="0" b="-51"/>
            </a:stretch>
          </a:blipFill>
        </p:spPr>
      </p:sp>
      <p:sp>
        <p:nvSpPr>
          <p:cNvPr name="TextBox 17" id="17"/>
          <p:cNvSpPr txBox="true"/>
          <p:nvPr/>
        </p:nvSpPr>
        <p:spPr>
          <a:xfrm rot="0">
            <a:off x="9072562" y="7753796"/>
            <a:ext cx="2914204" cy="392757"/>
          </a:xfrm>
          <a:prstGeom prst="rect">
            <a:avLst/>
          </a:prstGeom>
        </p:spPr>
        <p:txBody>
          <a:bodyPr anchor="t" rtlCol="false" tIns="0" lIns="0" bIns="0" rIns="0">
            <a:spAutoFit/>
          </a:bodyPr>
          <a:lstStyle/>
          <a:p>
            <a:pPr algn="l">
              <a:lnSpc>
                <a:spcPts val="2812"/>
              </a:lnSpc>
            </a:pPr>
            <a:r>
              <a:rPr lang="en-US" sz="2249" b="true">
                <a:solidFill>
                  <a:srgbClr val="272525"/>
                </a:solidFill>
                <a:latin typeface="Arimo Bold"/>
                <a:ea typeface="Arimo Bold"/>
                <a:cs typeface="Arimo Bold"/>
                <a:sym typeface="Arimo Bold"/>
              </a:rPr>
              <a:t>Interpret Patterns</a:t>
            </a:r>
          </a:p>
        </p:txBody>
      </p:sp>
      <p:sp>
        <p:nvSpPr>
          <p:cNvPr name="TextBox 18" id="18"/>
          <p:cNvSpPr txBox="true"/>
          <p:nvPr/>
        </p:nvSpPr>
        <p:spPr>
          <a:xfrm rot="0">
            <a:off x="9072562" y="8212634"/>
            <a:ext cx="8440341" cy="1129307"/>
          </a:xfrm>
          <a:prstGeom prst="rect">
            <a:avLst/>
          </a:prstGeom>
        </p:spPr>
        <p:txBody>
          <a:bodyPr anchor="t" rtlCol="false" tIns="0" lIns="0" bIns="0" rIns="0">
            <a:spAutoFit/>
          </a:bodyPr>
          <a:lstStyle/>
          <a:p>
            <a:pPr algn="l">
              <a:lnSpc>
                <a:spcPts val="2749"/>
              </a:lnSpc>
            </a:pPr>
            <a:r>
              <a:rPr lang="en-US" sz="1687">
                <a:solidFill>
                  <a:srgbClr val="272525"/>
                </a:solidFill>
                <a:latin typeface="Montserrat"/>
                <a:ea typeface="Montserrat"/>
                <a:cs typeface="Montserrat"/>
                <a:sym typeface="Montserrat"/>
              </a:rPr>
              <a:t>Analyze the visualized data to identify overall trends, seasonal patterns, and any unusual fluctuations. This visual analysis guides further statistical investigations.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807244" y="657671"/>
            <a:ext cx="9815512" cy="1555551"/>
          </a:xfrm>
          <a:prstGeom prst="rect">
            <a:avLst/>
          </a:prstGeom>
        </p:spPr>
        <p:txBody>
          <a:bodyPr anchor="t" rtlCol="false" tIns="0" lIns="0" bIns="0" rIns="0">
            <a:spAutoFit/>
          </a:bodyPr>
          <a:lstStyle/>
          <a:p>
            <a:pPr algn="l">
              <a:lnSpc>
                <a:spcPts val="5937"/>
              </a:lnSpc>
            </a:pPr>
            <a:r>
              <a:rPr lang="en-US" sz="4750" b="true">
                <a:solidFill>
                  <a:srgbClr val="7068F4"/>
                </a:solidFill>
                <a:latin typeface="Arimo Bold"/>
                <a:ea typeface="Arimo Bold"/>
                <a:cs typeface="Arimo Bold"/>
                <a:sym typeface="Arimo Bold"/>
              </a:rPr>
              <a:t>Libraries for Time Series Analysis in Python</a:t>
            </a:r>
          </a:p>
        </p:txBody>
      </p:sp>
      <p:sp>
        <p:nvSpPr>
          <p:cNvPr name="Freeform 8" id="8" descr="preencoded.png"/>
          <p:cNvSpPr/>
          <p:nvPr/>
        </p:nvSpPr>
        <p:spPr>
          <a:xfrm flipH="false" flipV="false" rot="0">
            <a:off x="807244" y="2559100"/>
            <a:ext cx="576560" cy="576560"/>
          </a:xfrm>
          <a:custGeom>
            <a:avLst/>
            <a:gdLst/>
            <a:ahLst/>
            <a:cxnLst/>
            <a:rect r="r" b="b" t="t" l="l"/>
            <a:pathLst>
              <a:path h="576560" w="576560">
                <a:moveTo>
                  <a:pt x="0" y="0"/>
                </a:moveTo>
                <a:lnTo>
                  <a:pt x="576560" y="0"/>
                </a:lnTo>
                <a:lnTo>
                  <a:pt x="576560" y="576560"/>
                </a:lnTo>
                <a:lnTo>
                  <a:pt x="0" y="576560"/>
                </a:lnTo>
                <a:lnTo>
                  <a:pt x="0" y="0"/>
                </a:lnTo>
                <a:close/>
              </a:path>
            </a:pathLst>
          </a:custGeom>
          <a:blipFill>
            <a:blip r:embed="rId6"/>
            <a:stretch>
              <a:fillRect l="0" t="0" r="0" b="0"/>
            </a:stretch>
          </a:blipFill>
        </p:spPr>
      </p:sp>
      <p:sp>
        <p:nvSpPr>
          <p:cNvPr name="TextBox 9" id="9"/>
          <p:cNvSpPr txBox="true"/>
          <p:nvPr/>
        </p:nvSpPr>
        <p:spPr>
          <a:xfrm rot="0">
            <a:off x="807244" y="3347145"/>
            <a:ext cx="3034902" cy="398264"/>
          </a:xfrm>
          <a:prstGeom prst="rect">
            <a:avLst/>
          </a:prstGeom>
        </p:spPr>
        <p:txBody>
          <a:bodyPr anchor="t" rtlCol="false" tIns="0" lIns="0" bIns="0" rIns="0">
            <a:spAutoFit/>
          </a:bodyPr>
          <a:lstStyle/>
          <a:p>
            <a:pPr algn="l">
              <a:lnSpc>
                <a:spcPts val="2937"/>
              </a:lnSpc>
            </a:pPr>
            <a:r>
              <a:rPr lang="en-US" sz="2375" b="true">
                <a:solidFill>
                  <a:srgbClr val="272525"/>
                </a:solidFill>
                <a:latin typeface="Arimo Bold"/>
                <a:ea typeface="Arimo Bold"/>
                <a:cs typeface="Arimo Bold"/>
                <a:sym typeface="Arimo Bold"/>
              </a:rPr>
              <a:t>Pandas</a:t>
            </a:r>
          </a:p>
        </p:txBody>
      </p:sp>
      <p:sp>
        <p:nvSpPr>
          <p:cNvPr name="TextBox 10" id="10"/>
          <p:cNvSpPr txBox="true"/>
          <p:nvPr/>
        </p:nvSpPr>
        <p:spPr>
          <a:xfrm rot="0">
            <a:off x="807244" y="3816995"/>
            <a:ext cx="4734818" cy="1912144"/>
          </a:xfrm>
          <a:prstGeom prst="rect">
            <a:avLst/>
          </a:prstGeom>
        </p:spPr>
        <p:txBody>
          <a:bodyPr anchor="t" rtlCol="false" tIns="0" lIns="0" bIns="0" rIns="0">
            <a:spAutoFit/>
          </a:bodyPr>
          <a:lstStyle/>
          <a:p>
            <a:pPr algn="l">
              <a:lnSpc>
                <a:spcPts val="2875"/>
              </a:lnSpc>
            </a:pPr>
            <a:r>
              <a:rPr lang="en-US" sz="1812">
                <a:solidFill>
                  <a:srgbClr val="272525"/>
                </a:solidFill>
                <a:latin typeface="Montserrat"/>
                <a:ea typeface="Montserrat"/>
                <a:cs typeface="Montserrat"/>
                <a:sym typeface="Montserrat"/>
              </a:rPr>
              <a:t>The go-to library for data manipulation in Python. Pandas provides powerful tools for handling time-indexed data, including resampling, rolling windows, and shifting operations.</a:t>
            </a:r>
          </a:p>
        </p:txBody>
      </p:sp>
      <p:sp>
        <p:nvSpPr>
          <p:cNvPr name="Freeform 11" id="11" descr="preencoded.png"/>
          <p:cNvSpPr/>
          <p:nvPr/>
        </p:nvSpPr>
        <p:spPr>
          <a:xfrm flipH="false" flipV="false" rot="0">
            <a:off x="5887939" y="2559100"/>
            <a:ext cx="576560" cy="576560"/>
          </a:xfrm>
          <a:custGeom>
            <a:avLst/>
            <a:gdLst/>
            <a:ahLst/>
            <a:cxnLst/>
            <a:rect r="r" b="b" t="t" l="l"/>
            <a:pathLst>
              <a:path h="576560" w="576560">
                <a:moveTo>
                  <a:pt x="0" y="0"/>
                </a:moveTo>
                <a:lnTo>
                  <a:pt x="576560" y="0"/>
                </a:lnTo>
                <a:lnTo>
                  <a:pt x="576560" y="576560"/>
                </a:lnTo>
                <a:lnTo>
                  <a:pt x="0" y="576560"/>
                </a:lnTo>
                <a:lnTo>
                  <a:pt x="0" y="0"/>
                </a:lnTo>
                <a:close/>
              </a:path>
            </a:pathLst>
          </a:custGeom>
          <a:blipFill>
            <a:blip r:embed="rId7"/>
            <a:stretch>
              <a:fillRect l="0" t="0" r="0" b="0"/>
            </a:stretch>
          </a:blipFill>
        </p:spPr>
      </p:sp>
      <p:sp>
        <p:nvSpPr>
          <p:cNvPr name="TextBox 12" id="12"/>
          <p:cNvSpPr txBox="true"/>
          <p:nvPr/>
        </p:nvSpPr>
        <p:spPr>
          <a:xfrm rot="0">
            <a:off x="5887939" y="3347145"/>
            <a:ext cx="3034902" cy="398264"/>
          </a:xfrm>
          <a:prstGeom prst="rect">
            <a:avLst/>
          </a:prstGeom>
        </p:spPr>
        <p:txBody>
          <a:bodyPr anchor="t" rtlCol="false" tIns="0" lIns="0" bIns="0" rIns="0">
            <a:spAutoFit/>
          </a:bodyPr>
          <a:lstStyle/>
          <a:p>
            <a:pPr algn="l">
              <a:lnSpc>
                <a:spcPts val="2937"/>
              </a:lnSpc>
            </a:pPr>
            <a:r>
              <a:rPr lang="en-US" sz="2375" b="true">
                <a:solidFill>
                  <a:srgbClr val="272525"/>
                </a:solidFill>
                <a:latin typeface="Arimo Bold"/>
                <a:ea typeface="Arimo Bold"/>
                <a:cs typeface="Arimo Bold"/>
                <a:sym typeface="Arimo Bold"/>
              </a:rPr>
              <a:t>Matplotlib</a:t>
            </a:r>
          </a:p>
        </p:txBody>
      </p:sp>
      <p:sp>
        <p:nvSpPr>
          <p:cNvPr name="TextBox 13" id="13"/>
          <p:cNvSpPr txBox="true"/>
          <p:nvPr/>
        </p:nvSpPr>
        <p:spPr>
          <a:xfrm rot="0">
            <a:off x="5887939" y="3816995"/>
            <a:ext cx="4734818" cy="1912144"/>
          </a:xfrm>
          <a:prstGeom prst="rect">
            <a:avLst/>
          </a:prstGeom>
        </p:spPr>
        <p:txBody>
          <a:bodyPr anchor="t" rtlCol="false" tIns="0" lIns="0" bIns="0" rIns="0">
            <a:spAutoFit/>
          </a:bodyPr>
          <a:lstStyle/>
          <a:p>
            <a:pPr algn="l">
              <a:lnSpc>
                <a:spcPts val="2875"/>
              </a:lnSpc>
            </a:pPr>
            <a:r>
              <a:rPr lang="en-US" sz="1812">
                <a:solidFill>
                  <a:srgbClr val="272525"/>
                </a:solidFill>
                <a:latin typeface="Montserrat"/>
                <a:ea typeface="Montserrat"/>
                <a:cs typeface="Montserrat"/>
                <a:sym typeface="Montserrat"/>
              </a:rPr>
              <a:t>A comprehensive library for creating static, animated, and interactive visualizations in Python. It's particularly useful for plotting time series data and creating custom multi-panel figures.</a:t>
            </a:r>
          </a:p>
        </p:txBody>
      </p:sp>
      <p:sp>
        <p:nvSpPr>
          <p:cNvPr name="Freeform 14" id="14" descr="preencoded.png"/>
          <p:cNvSpPr/>
          <p:nvPr/>
        </p:nvSpPr>
        <p:spPr>
          <a:xfrm flipH="false" flipV="false" rot="0">
            <a:off x="807244" y="6421041"/>
            <a:ext cx="576560" cy="576560"/>
          </a:xfrm>
          <a:custGeom>
            <a:avLst/>
            <a:gdLst/>
            <a:ahLst/>
            <a:cxnLst/>
            <a:rect r="r" b="b" t="t" l="l"/>
            <a:pathLst>
              <a:path h="576560" w="576560">
                <a:moveTo>
                  <a:pt x="0" y="0"/>
                </a:moveTo>
                <a:lnTo>
                  <a:pt x="576560" y="0"/>
                </a:lnTo>
                <a:lnTo>
                  <a:pt x="576560" y="576560"/>
                </a:lnTo>
                <a:lnTo>
                  <a:pt x="0" y="576560"/>
                </a:lnTo>
                <a:lnTo>
                  <a:pt x="0" y="0"/>
                </a:lnTo>
                <a:close/>
              </a:path>
            </a:pathLst>
          </a:custGeom>
          <a:blipFill>
            <a:blip r:embed="rId8"/>
            <a:stretch>
              <a:fillRect l="0" t="0" r="0" b="0"/>
            </a:stretch>
          </a:blipFill>
        </p:spPr>
      </p:sp>
      <p:sp>
        <p:nvSpPr>
          <p:cNvPr name="TextBox 15" id="15"/>
          <p:cNvSpPr txBox="true"/>
          <p:nvPr/>
        </p:nvSpPr>
        <p:spPr>
          <a:xfrm rot="0">
            <a:off x="807244" y="7209085"/>
            <a:ext cx="3034902" cy="398264"/>
          </a:xfrm>
          <a:prstGeom prst="rect">
            <a:avLst/>
          </a:prstGeom>
        </p:spPr>
        <p:txBody>
          <a:bodyPr anchor="t" rtlCol="false" tIns="0" lIns="0" bIns="0" rIns="0">
            <a:spAutoFit/>
          </a:bodyPr>
          <a:lstStyle/>
          <a:p>
            <a:pPr algn="l">
              <a:lnSpc>
                <a:spcPts val="2937"/>
              </a:lnSpc>
            </a:pPr>
            <a:r>
              <a:rPr lang="en-US" sz="2375" b="true">
                <a:solidFill>
                  <a:srgbClr val="272525"/>
                </a:solidFill>
                <a:latin typeface="Arimo Bold"/>
                <a:ea typeface="Arimo Bold"/>
                <a:cs typeface="Arimo Bold"/>
                <a:sym typeface="Arimo Bold"/>
              </a:rPr>
              <a:t>Statsmodels</a:t>
            </a:r>
          </a:p>
        </p:txBody>
      </p:sp>
      <p:sp>
        <p:nvSpPr>
          <p:cNvPr name="TextBox 16" id="16"/>
          <p:cNvSpPr txBox="true"/>
          <p:nvPr/>
        </p:nvSpPr>
        <p:spPr>
          <a:xfrm rot="0">
            <a:off x="807244" y="7678936"/>
            <a:ext cx="4734818" cy="1912144"/>
          </a:xfrm>
          <a:prstGeom prst="rect">
            <a:avLst/>
          </a:prstGeom>
        </p:spPr>
        <p:txBody>
          <a:bodyPr anchor="t" rtlCol="false" tIns="0" lIns="0" bIns="0" rIns="0">
            <a:spAutoFit/>
          </a:bodyPr>
          <a:lstStyle/>
          <a:p>
            <a:pPr algn="l">
              <a:lnSpc>
                <a:spcPts val="2875"/>
              </a:lnSpc>
            </a:pPr>
            <a:r>
              <a:rPr lang="en-US" sz="1812">
                <a:solidFill>
                  <a:srgbClr val="272525"/>
                </a:solidFill>
                <a:latin typeface="Montserrat"/>
                <a:ea typeface="Montserrat"/>
                <a:cs typeface="Montserrat"/>
                <a:sym typeface="Montserrat"/>
              </a:rPr>
              <a:t>Offers a wide range of statistical models and tools, including specific modules for time series analysis. It's excellent for decomposition, statistical testing, and ARIMA modeling.</a:t>
            </a:r>
          </a:p>
        </p:txBody>
      </p:sp>
      <p:sp>
        <p:nvSpPr>
          <p:cNvPr name="Freeform 17" id="17" descr="preencoded.png"/>
          <p:cNvSpPr/>
          <p:nvPr/>
        </p:nvSpPr>
        <p:spPr>
          <a:xfrm flipH="false" flipV="false" rot="0">
            <a:off x="5887939" y="6421041"/>
            <a:ext cx="576560" cy="576560"/>
          </a:xfrm>
          <a:custGeom>
            <a:avLst/>
            <a:gdLst/>
            <a:ahLst/>
            <a:cxnLst/>
            <a:rect r="r" b="b" t="t" l="l"/>
            <a:pathLst>
              <a:path h="576560" w="576560">
                <a:moveTo>
                  <a:pt x="0" y="0"/>
                </a:moveTo>
                <a:lnTo>
                  <a:pt x="576560" y="0"/>
                </a:lnTo>
                <a:lnTo>
                  <a:pt x="576560" y="576560"/>
                </a:lnTo>
                <a:lnTo>
                  <a:pt x="0" y="576560"/>
                </a:lnTo>
                <a:lnTo>
                  <a:pt x="0" y="0"/>
                </a:lnTo>
                <a:close/>
              </a:path>
            </a:pathLst>
          </a:custGeom>
          <a:blipFill>
            <a:blip r:embed="rId9"/>
            <a:stretch>
              <a:fillRect l="0" t="0" r="0" b="0"/>
            </a:stretch>
          </a:blipFill>
        </p:spPr>
      </p:sp>
      <p:sp>
        <p:nvSpPr>
          <p:cNvPr name="TextBox 18" id="18"/>
          <p:cNvSpPr txBox="true"/>
          <p:nvPr/>
        </p:nvSpPr>
        <p:spPr>
          <a:xfrm rot="0">
            <a:off x="5887939" y="7209085"/>
            <a:ext cx="3034902" cy="398264"/>
          </a:xfrm>
          <a:prstGeom prst="rect">
            <a:avLst/>
          </a:prstGeom>
        </p:spPr>
        <p:txBody>
          <a:bodyPr anchor="t" rtlCol="false" tIns="0" lIns="0" bIns="0" rIns="0">
            <a:spAutoFit/>
          </a:bodyPr>
          <a:lstStyle/>
          <a:p>
            <a:pPr algn="l">
              <a:lnSpc>
                <a:spcPts val="2937"/>
              </a:lnSpc>
            </a:pPr>
            <a:r>
              <a:rPr lang="en-US" sz="2375" b="true">
                <a:solidFill>
                  <a:srgbClr val="272525"/>
                </a:solidFill>
                <a:latin typeface="Arimo Bold"/>
                <a:ea typeface="Arimo Bold"/>
                <a:cs typeface="Arimo Bold"/>
                <a:sym typeface="Arimo Bold"/>
              </a:rPr>
              <a:t>Sktime</a:t>
            </a:r>
          </a:p>
        </p:txBody>
      </p:sp>
      <p:sp>
        <p:nvSpPr>
          <p:cNvPr name="TextBox 19" id="19"/>
          <p:cNvSpPr txBox="true"/>
          <p:nvPr/>
        </p:nvSpPr>
        <p:spPr>
          <a:xfrm rot="0">
            <a:off x="5887939" y="7678936"/>
            <a:ext cx="4734818" cy="1912144"/>
          </a:xfrm>
          <a:prstGeom prst="rect">
            <a:avLst/>
          </a:prstGeom>
        </p:spPr>
        <p:txBody>
          <a:bodyPr anchor="t" rtlCol="false" tIns="0" lIns="0" bIns="0" rIns="0">
            <a:spAutoFit/>
          </a:bodyPr>
          <a:lstStyle/>
          <a:p>
            <a:pPr algn="l">
              <a:lnSpc>
                <a:spcPts val="2875"/>
              </a:lnSpc>
            </a:pPr>
            <a:r>
              <a:rPr lang="en-US" sz="1812">
                <a:solidFill>
                  <a:srgbClr val="272525"/>
                </a:solidFill>
                <a:latin typeface="Montserrat"/>
                <a:ea typeface="Montserrat"/>
                <a:cs typeface="Montserrat"/>
                <a:sym typeface="Montserrat"/>
              </a:rPr>
              <a:t>A specialized library for machine learning with time series. While not covered in depth in this presentation, it's worth exploring for advanced forecasting and classification tasks.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TextBox 5" id="5"/>
          <p:cNvSpPr txBox="true"/>
          <p:nvPr/>
        </p:nvSpPr>
        <p:spPr>
          <a:xfrm rot="0">
            <a:off x="947886" y="2079575"/>
            <a:ext cx="9454009" cy="957560"/>
          </a:xfrm>
          <a:prstGeom prst="rect">
            <a:avLst/>
          </a:prstGeom>
        </p:spPr>
        <p:txBody>
          <a:bodyPr anchor="t" rtlCol="false" tIns="0" lIns="0" bIns="0" rIns="0">
            <a:spAutoFit/>
          </a:bodyPr>
          <a:lstStyle/>
          <a:p>
            <a:pPr algn="l">
              <a:lnSpc>
                <a:spcPts val="7000"/>
              </a:lnSpc>
            </a:pPr>
            <a:r>
              <a:rPr lang="en-US" sz="5562" b="true">
                <a:solidFill>
                  <a:srgbClr val="7068F4"/>
                </a:solidFill>
                <a:latin typeface="Arimo Bold"/>
                <a:ea typeface="Arimo Bold"/>
                <a:cs typeface="Arimo Bold"/>
                <a:sym typeface="Arimo Bold"/>
              </a:rPr>
              <a:t>Decomposition of Time Series</a:t>
            </a:r>
          </a:p>
        </p:txBody>
      </p:sp>
      <p:sp>
        <p:nvSpPr>
          <p:cNvPr name="TextBox 6" id="6"/>
          <p:cNvSpPr txBox="true"/>
          <p:nvPr/>
        </p:nvSpPr>
        <p:spPr>
          <a:xfrm rot="0">
            <a:off x="947886" y="3666381"/>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Trend Component</a:t>
            </a:r>
          </a:p>
        </p:txBody>
      </p:sp>
      <p:sp>
        <p:nvSpPr>
          <p:cNvPr name="TextBox 7" id="7"/>
          <p:cNvSpPr txBox="true"/>
          <p:nvPr/>
        </p:nvSpPr>
        <p:spPr>
          <a:xfrm rot="0">
            <a:off x="947886" y="4353818"/>
            <a:ext cx="5022949" cy="3543300"/>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The trend represents the long-term progression of the time series. In our airline passenger data, we observe a general upward trend, indicating an overall increase in passengers over time. This could be due to factors like population growth or increased accessibility of air travel.</a:t>
            </a:r>
          </a:p>
        </p:txBody>
      </p:sp>
      <p:sp>
        <p:nvSpPr>
          <p:cNvPr name="TextBox 8" id="8"/>
          <p:cNvSpPr txBox="true"/>
          <p:nvPr/>
        </p:nvSpPr>
        <p:spPr>
          <a:xfrm rot="0">
            <a:off x="6641158" y="3666381"/>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Seasonal Component</a:t>
            </a:r>
          </a:p>
        </p:txBody>
      </p:sp>
      <p:sp>
        <p:nvSpPr>
          <p:cNvPr name="TextBox 9" id="9"/>
          <p:cNvSpPr txBox="true"/>
          <p:nvPr/>
        </p:nvSpPr>
        <p:spPr>
          <a:xfrm rot="0">
            <a:off x="6641158" y="4353818"/>
            <a:ext cx="5022949" cy="3543300"/>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Seasonality captures recurring patterns at fixed intervals. Our data shows clear monthly variations, likely reflecting holiday seasons, vacation periods, or business travel cycles. Understanding these patterns is crucial for accurate forecasting and capacity planning.</a:t>
            </a:r>
          </a:p>
        </p:txBody>
      </p:sp>
      <p:sp>
        <p:nvSpPr>
          <p:cNvPr name="TextBox 10" id="10"/>
          <p:cNvSpPr txBox="true"/>
          <p:nvPr/>
        </p:nvSpPr>
        <p:spPr>
          <a:xfrm rot="0">
            <a:off x="12334429" y="3666381"/>
            <a:ext cx="3563391" cy="492919"/>
          </a:xfrm>
          <a:prstGeom prst="rect">
            <a:avLst/>
          </a:prstGeom>
        </p:spPr>
        <p:txBody>
          <a:bodyPr anchor="t" rtlCol="false" tIns="0" lIns="0" bIns="0" rIns="0">
            <a:spAutoFit/>
          </a:bodyPr>
          <a:lstStyle/>
          <a:p>
            <a:pPr algn="l">
              <a:lnSpc>
                <a:spcPts val="3500"/>
              </a:lnSpc>
            </a:pPr>
            <a:r>
              <a:rPr lang="en-US" sz="2750" b="true">
                <a:solidFill>
                  <a:srgbClr val="7068F4"/>
                </a:solidFill>
                <a:latin typeface="Arimo Bold"/>
                <a:ea typeface="Arimo Bold"/>
                <a:cs typeface="Arimo Bold"/>
                <a:sym typeface="Arimo Bold"/>
              </a:rPr>
              <a:t>Residual Component</a:t>
            </a:r>
          </a:p>
        </p:txBody>
      </p:sp>
      <p:sp>
        <p:nvSpPr>
          <p:cNvPr name="TextBox 11" id="11"/>
          <p:cNvSpPr txBox="true"/>
          <p:nvPr/>
        </p:nvSpPr>
        <p:spPr>
          <a:xfrm rot="0">
            <a:off x="12334429" y="4353818"/>
            <a:ext cx="5022949" cy="3109912"/>
          </a:xfrm>
          <a:prstGeom prst="rect">
            <a:avLst/>
          </a:prstGeom>
        </p:spPr>
        <p:txBody>
          <a:bodyPr anchor="t" rtlCol="false" tIns="0" lIns="0" bIns="0" rIns="0">
            <a:spAutoFit/>
          </a:bodyPr>
          <a:lstStyle/>
          <a:p>
            <a:pPr algn="l">
              <a:lnSpc>
                <a:spcPts val="3374"/>
              </a:lnSpc>
            </a:pPr>
            <a:r>
              <a:rPr lang="en-US" sz="2125">
                <a:solidFill>
                  <a:srgbClr val="272525"/>
                </a:solidFill>
                <a:latin typeface="Montserrat"/>
                <a:ea typeface="Montserrat"/>
                <a:cs typeface="Montserrat"/>
                <a:sym typeface="Montserrat"/>
              </a:rPr>
              <a:t>Residuals are the remaining variations after accounting for trend and seasonality. They represent random fluctuations or noise in the data. Analyzing residuals can reveal unusual events or help assess the quality of our decomposition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EEFF5"/>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715267" y="986135"/>
            <a:ext cx="9999464" cy="1392139"/>
          </a:xfrm>
          <a:prstGeom prst="rect">
            <a:avLst/>
          </a:prstGeom>
        </p:spPr>
        <p:txBody>
          <a:bodyPr anchor="t" rtlCol="false" tIns="0" lIns="0" bIns="0" rIns="0">
            <a:spAutoFit/>
          </a:bodyPr>
          <a:lstStyle/>
          <a:p>
            <a:pPr algn="l">
              <a:lnSpc>
                <a:spcPts val="5250"/>
              </a:lnSpc>
            </a:pPr>
            <a:r>
              <a:rPr lang="en-US" sz="4187" b="true">
                <a:solidFill>
                  <a:srgbClr val="7068F4"/>
                </a:solidFill>
                <a:latin typeface="Arimo Bold"/>
                <a:ea typeface="Arimo Bold"/>
                <a:cs typeface="Arimo Bold"/>
                <a:sym typeface="Arimo Bold"/>
              </a:rPr>
              <a:t>Hands-On Example: Decomposing Airline Passenger Data</a:t>
            </a:r>
          </a:p>
        </p:txBody>
      </p:sp>
      <p:grpSp>
        <p:nvGrpSpPr>
          <p:cNvPr name="Group 8" id="8"/>
          <p:cNvGrpSpPr/>
          <p:nvPr/>
        </p:nvGrpSpPr>
        <p:grpSpPr>
          <a:xfrm rot="0">
            <a:off x="710505" y="2679947"/>
            <a:ext cx="10008989" cy="6577905"/>
            <a:chOff x="0" y="0"/>
            <a:chExt cx="13345318" cy="8770540"/>
          </a:xfrm>
        </p:grpSpPr>
        <p:sp>
          <p:nvSpPr>
            <p:cNvPr name="Freeform 9" id="9"/>
            <p:cNvSpPr/>
            <p:nvPr/>
          </p:nvSpPr>
          <p:spPr>
            <a:xfrm flipH="false" flipV="false" rot="0">
              <a:off x="0" y="0"/>
              <a:ext cx="13345286" cy="8770620"/>
            </a:xfrm>
            <a:custGeom>
              <a:avLst/>
              <a:gdLst/>
              <a:ahLst/>
              <a:cxnLst/>
              <a:rect r="r" b="b" t="t" l="l"/>
              <a:pathLst>
                <a:path h="8770620" w="13345286">
                  <a:moveTo>
                    <a:pt x="0" y="251587"/>
                  </a:moveTo>
                  <a:cubicBezTo>
                    <a:pt x="0" y="112649"/>
                    <a:pt x="112649" y="0"/>
                    <a:pt x="251714" y="0"/>
                  </a:cubicBezTo>
                  <a:lnTo>
                    <a:pt x="13093573" y="0"/>
                  </a:lnTo>
                  <a:lnTo>
                    <a:pt x="13093573" y="6350"/>
                  </a:lnTo>
                  <a:lnTo>
                    <a:pt x="13093573" y="0"/>
                  </a:lnTo>
                  <a:cubicBezTo>
                    <a:pt x="13232637" y="0"/>
                    <a:pt x="13345286" y="112649"/>
                    <a:pt x="13345286" y="251587"/>
                  </a:cubicBezTo>
                  <a:lnTo>
                    <a:pt x="13338936" y="251587"/>
                  </a:lnTo>
                  <a:lnTo>
                    <a:pt x="13345286" y="251587"/>
                  </a:lnTo>
                  <a:lnTo>
                    <a:pt x="13345286" y="8519033"/>
                  </a:lnTo>
                  <a:lnTo>
                    <a:pt x="13338936" y="8519033"/>
                  </a:lnTo>
                  <a:lnTo>
                    <a:pt x="13345286" y="8519033"/>
                  </a:lnTo>
                  <a:cubicBezTo>
                    <a:pt x="13345286" y="8657971"/>
                    <a:pt x="13232637" y="8770620"/>
                    <a:pt x="13093573" y="8770620"/>
                  </a:cubicBezTo>
                  <a:lnTo>
                    <a:pt x="13093573" y="8764270"/>
                  </a:lnTo>
                  <a:lnTo>
                    <a:pt x="13093573" y="8770620"/>
                  </a:lnTo>
                  <a:lnTo>
                    <a:pt x="251714" y="8770620"/>
                  </a:lnTo>
                  <a:lnTo>
                    <a:pt x="251714" y="8764270"/>
                  </a:lnTo>
                  <a:lnTo>
                    <a:pt x="251714" y="8770620"/>
                  </a:lnTo>
                  <a:cubicBezTo>
                    <a:pt x="112649" y="8770493"/>
                    <a:pt x="0" y="8657971"/>
                    <a:pt x="0" y="8519033"/>
                  </a:cubicBezTo>
                  <a:lnTo>
                    <a:pt x="0" y="251587"/>
                  </a:lnTo>
                  <a:lnTo>
                    <a:pt x="6350" y="251587"/>
                  </a:lnTo>
                  <a:lnTo>
                    <a:pt x="0" y="251587"/>
                  </a:lnTo>
                  <a:moveTo>
                    <a:pt x="12700" y="251587"/>
                  </a:moveTo>
                  <a:lnTo>
                    <a:pt x="12700" y="8519033"/>
                  </a:lnTo>
                  <a:lnTo>
                    <a:pt x="6350" y="8519033"/>
                  </a:lnTo>
                  <a:lnTo>
                    <a:pt x="12700" y="8519033"/>
                  </a:lnTo>
                  <a:cubicBezTo>
                    <a:pt x="12700" y="8650986"/>
                    <a:pt x="119634" y="8757920"/>
                    <a:pt x="251714" y="8757920"/>
                  </a:cubicBezTo>
                  <a:lnTo>
                    <a:pt x="13093573" y="8757920"/>
                  </a:lnTo>
                  <a:cubicBezTo>
                    <a:pt x="13225526" y="8757920"/>
                    <a:pt x="13332586" y="8650986"/>
                    <a:pt x="13332586" y="8519033"/>
                  </a:cubicBezTo>
                  <a:lnTo>
                    <a:pt x="13332586" y="251587"/>
                  </a:lnTo>
                  <a:cubicBezTo>
                    <a:pt x="13332586" y="119634"/>
                    <a:pt x="13225653" y="12700"/>
                    <a:pt x="13093573" y="12700"/>
                  </a:cubicBezTo>
                  <a:lnTo>
                    <a:pt x="251714" y="12700"/>
                  </a:lnTo>
                  <a:lnTo>
                    <a:pt x="251714" y="6350"/>
                  </a:lnTo>
                  <a:lnTo>
                    <a:pt x="251714" y="12700"/>
                  </a:lnTo>
                  <a:cubicBezTo>
                    <a:pt x="119634" y="12700"/>
                    <a:pt x="12700" y="119634"/>
                    <a:pt x="12700" y="251587"/>
                  </a:cubicBezTo>
                  <a:close/>
                </a:path>
              </a:pathLst>
            </a:custGeom>
            <a:solidFill>
              <a:srgbClr val="000000">
                <a:alpha val="7843"/>
              </a:srgbClr>
            </a:solidFill>
          </p:spPr>
        </p:sp>
      </p:grpSp>
      <p:grpSp>
        <p:nvGrpSpPr>
          <p:cNvPr name="Group 10" id="10"/>
          <p:cNvGrpSpPr/>
          <p:nvPr/>
        </p:nvGrpSpPr>
        <p:grpSpPr>
          <a:xfrm rot="0">
            <a:off x="724792" y="2694235"/>
            <a:ext cx="9979372" cy="590848"/>
            <a:chOff x="0" y="0"/>
            <a:chExt cx="13305830" cy="787797"/>
          </a:xfrm>
        </p:grpSpPr>
        <p:sp>
          <p:nvSpPr>
            <p:cNvPr name="Freeform 11" id="11"/>
            <p:cNvSpPr/>
            <p:nvPr/>
          </p:nvSpPr>
          <p:spPr>
            <a:xfrm flipH="false" flipV="false" rot="0">
              <a:off x="0" y="0"/>
              <a:ext cx="13305789" cy="787781"/>
            </a:xfrm>
            <a:custGeom>
              <a:avLst/>
              <a:gdLst/>
              <a:ahLst/>
              <a:cxnLst/>
              <a:rect r="r" b="b" t="t" l="l"/>
              <a:pathLst>
                <a:path h="787781" w="13305789">
                  <a:moveTo>
                    <a:pt x="0" y="0"/>
                  </a:moveTo>
                  <a:lnTo>
                    <a:pt x="13305789" y="0"/>
                  </a:lnTo>
                  <a:lnTo>
                    <a:pt x="13305789" y="787781"/>
                  </a:lnTo>
                  <a:lnTo>
                    <a:pt x="0" y="787781"/>
                  </a:lnTo>
                  <a:close/>
                </a:path>
              </a:pathLst>
            </a:custGeom>
            <a:solidFill>
              <a:srgbClr val="FFFFFF">
                <a:alpha val="3922"/>
              </a:srgbClr>
            </a:solidFill>
          </p:spPr>
        </p:sp>
      </p:grpSp>
      <p:sp>
        <p:nvSpPr>
          <p:cNvPr name="TextBox 12" id="12"/>
          <p:cNvSpPr txBox="true"/>
          <p:nvPr/>
        </p:nvSpPr>
        <p:spPr>
          <a:xfrm rot="0">
            <a:off x="930474" y="2759571"/>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Step</a:t>
            </a:r>
          </a:p>
        </p:txBody>
      </p:sp>
      <p:sp>
        <p:nvSpPr>
          <p:cNvPr name="TextBox 13" id="13"/>
          <p:cNvSpPr txBox="true"/>
          <p:nvPr/>
        </p:nvSpPr>
        <p:spPr>
          <a:xfrm rot="0">
            <a:off x="4261248" y="2759571"/>
            <a:ext cx="2907804"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Code</a:t>
            </a:r>
          </a:p>
        </p:txBody>
      </p:sp>
      <p:sp>
        <p:nvSpPr>
          <p:cNvPr name="TextBox 14" id="14"/>
          <p:cNvSpPr txBox="true"/>
          <p:nvPr/>
        </p:nvSpPr>
        <p:spPr>
          <a:xfrm rot="0">
            <a:off x="7587257" y="2759571"/>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Description</a:t>
            </a:r>
          </a:p>
        </p:txBody>
      </p:sp>
      <p:grpSp>
        <p:nvGrpSpPr>
          <p:cNvPr name="Group 15" id="15"/>
          <p:cNvGrpSpPr/>
          <p:nvPr/>
        </p:nvGrpSpPr>
        <p:grpSpPr>
          <a:xfrm rot="0">
            <a:off x="724792" y="3285084"/>
            <a:ext cx="9979372" cy="1571328"/>
            <a:chOff x="0" y="0"/>
            <a:chExt cx="13305830" cy="2095103"/>
          </a:xfrm>
        </p:grpSpPr>
        <p:sp>
          <p:nvSpPr>
            <p:cNvPr name="Freeform 16" id="16"/>
            <p:cNvSpPr/>
            <p:nvPr/>
          </p:nvSpPr>
          <p:spPr>
            <a:xfrm flipH="false" flipV="false" rot="0">
              <a:off x="0" y="0"/>
              <a:ext cx="13305789" cy="2095119"/>
            </a:xfrm>
            <a:custGeom>
              <a:avLst/>
              <a:gdLst/>
              <a:ahLst/>
              <a:cxnLst/>
              <a:rect r="r" b="b" t="t" l="l"/>
              <a:pathLst>
                <a:path h="2095119" w="13305789">
                  <a:moveTo>
                    <a:pt x="0" y="0"/>
                  </a:moveTo>
                  <a:lnTo>
                    <a:pt x="13305789" y="0"/>
                  </a:lnTo>
                  <a:lnTo>
                    <a:pt x="13305789" y="2095119"/>
                  </a:lnTo>
                  <a:lnTo>
                    <a:pt x="0" y="2095119"/>
                  </a:lnTo>
                  <a:close/>
                </a:path>
              </a:pathLst>
            </a:custGeom>
            <a:solidFill>
              <a:srgbClr val="000000">
                <a:alpha val="3922"/>
              </a:srgbClr>
            </a:solidFill>
          </p:spPr>
        </p:sp>
      </p:grpSp>
      <p:sp>
        <p:nvSpPr>
          <p:cNvPr name="TextBox 17" id="17"/>
          <p:cNvSpPr txBox="true"/>
          <p:nvPr/>
        </p:nvSpPr>
        <p:spPr>
          <a:xfrm rot="0">
            <a:off x="930474" y="3350419"/>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1</a:t>
            </a:r>
          </a:p>
        </p:txBody>
      </p:sp>
      <p:sp>
        <p:nvSpPr>
          <p:cNvPr name="TextBox 18" id="18"/>
          <p:cNvSpPr txBox="true"/>
          <p:nvPr/>
        </p:nvSpPr>
        <p:spPr>
          <a:xfrm rot="0">
            <a:off x="4261248" y="3350419"/>
            <a:ext cx="2907804" cy="137398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from statsmodels.tsa.seasonal import seasonal_decompose</a:t>
            </a:r>
          </a:p>
        </p:txBody>
      </p:sp>
      <p:sp>
        <p:nvSpPr>
          <p:cNvPr name="TextBox 19" id="19"/>
          <p:cNvSpPr txBox="true"/>
          <p:nvPr/>
        </p:nvSpPr>
        <p:spPr>
          <a:xfrm rot="0">
            <a:off x="7587257" y="3350419"/>
            <a:ext cx="2912566" cy="1047155"/>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Import the seasonal_decompose function from statsmodels</a:t>
            </a:r>
          </a:p>
        </p:txBody>
      </p:sp>
      <p:grpSp>
        <p:nvGrpSpPr>
          <p:cNvPr name="Group 20" id="20"/>
          <p:cNvGrpSpPr/>
          <p:nvPr/>
        </p:nvGrpSpPr>
        <p:grpSpPr>
          <a:xfrm rot="0">
            <a:off x="724792" y="4856410"/>
            <a:ext cx="9979372" cy="1571328"/>
            <a:chOff x="0" y="0"/>
            <a:chExt cx="13305830" cy="2095103"/>
          </a:xfrm>
        </p:grpSpPr>
        <p:sp>
          <p:nvSpPr>
            <p:cNvPr name="Freeform 21" id="21"/>
            <p:cNvSpPr/>
            <p:nvPr/>
          </p:nvSpPr>
          <p:spPr>
            <a:xfrm flipH="false" flipV="false" rot="0">
              <a:off x="0" y="0"/>
              <a:ext cx="13305789" cy="2095119"/>
            </a:xfrm>
            <a:custGeom>
              <a:avLst/>
              <a:gdLst/>
              <a:ahLst/>
              <a:cxnLst/>
              <a:rect r="r" b="b" t="t" l="l"/>
              <a:pathLst>
                <a:path h="2095119" w="13305789">
                  <a:moveTo>
                    <a:pt x="0" y="0"/>
                  </a:moveTo>
                  <a:lnTo>
                    <a:pt x="13305789" y="0"/>
                  </a:lnTo>
                  <a:lnTo>
                    <a:pt x="13305789" y="2095119"/>
                  </a:lnTo>
                  <a:lnTo>
                    <a:pt x="0" y="2095119"/>
                  </a:lnTo>
                  <a:close/>
                </a:path>
              </a:pathLst>
            </a:custGeom>
            <a:solidFill>
              <a:srgbClr val="FFFFFF">
                <a:alpha val="3922"/>
              </a:srgbClr>
            </a:solidFill>
          </p:spPr>
        </p:sp>
      </p:grpSp>
      <p:sp>
        <p:nvSpPr>
          <p:cNvPr name="TextBox 22" id="22"/>
          <p:cNvSpPr txBox="true"/>
          <p:nvPr/>
        </p:nvSpPr>
        <p:spPr>
          <a:xfrm rot="0">
            <a:off x="930474" y="4921746"/>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2</a:t>
            </a:r>
          </a:p>
        </p:txBody>
      </p:sp>
      <p:sp>
        <p:nvSpPr>
          <p:cNvPr name="TextBox 23" id="23"/>
          <p:cNvSpPr txBox="true"/>
          <p:nvPr/>
        </p:nvSpPr>
        <p:spPr>
          <a:xfrm rot="0">
            <a:off x="4261248" y="4921746"/>
            <a:ext cx="2907804" cy="137398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result = seasonal_decompose(df['Passengers'], model='multiplicative')</a:t>
            </a:r>
          </a:p>
        </p:txBody>
      </p:sp>
      <p:sp>
        <p:nvSpPr>
          <p:cNvPr name="TextBox 24" id="24"/>
          <p:cNvSpPr txBox="true"/>
          <p:nvPr/>
        </p:nvSpPr>
        <p:spPr>
          <a:xfrm rot="0">
            <a:off x="7587257" y="4921746"/>
            <a:ext cx="2912566" cy="720328"/>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Perform decomposition on the 'Passengers' column</a:t>
            </a:r>
          </a:p>
        </p:txBody>
      </p:sp>
      <p:grpSp>
        <p:nvGrpSpPr>
          <p:cNvPr name="Group 25" id="25"/>
          <p:cNvGrpSpPr/>
          <p:nvPr/>
        </p:nvGrpSpPr>
        <p:grpSpPr>
          <a:xfrm rot="0">
            <a:off x="724792" y="6427737"/>
            <a:ext cx="9979372" cy="1244501"/>
            <a:chOff x="0" y="0"/>
            <a:chExt cx="13305830" cy="1659335"/>
          </a:xfrm>
        </p:grpSpPr>
        <p:sp>
          <p:nvSpPr>
            <p:cNvPr name="Freeform 26" id="26"/>
            <p:cNvSpPr/>
            <p:nvPr/>
          </p:nvSpPr>
          <p:spPr>
            <a:xfrm flipH="false" flipV="false" rot="0">
              <a:off x="0" y="0"/>
              <a:ext cx="13305789" cy="1659382"/>
            </a:xfrm>
            <a:custGeom>
              <a:avLst/>
              <a:gdLst/>
              <a:ahLst/>
              <a:cxnLst/>
              <a:rect r="r" b="b" t="t" l="l"/>
              <a:pathLst>
                <a:path h="1659382" w="13305789">
                  <a:moveTo>
                    <a:pt x="0" y="0"/>
                  </a:moveTo>
                  <a:lnTo>
                    <a:pt x="13305789" y="0"/>
                  </a:lnTo>
                  <a:lnTo>
                    <a:pt x="13305789" y="1659382"/>
                  </a:lnTo>
                  <a:lnTo>
                    <a:pt x="0" y="1659382"/>
                  </a:lnTo>
                  <a:close/>
                </a:path>
              </a:pathLst>
            </a:custGeom>
            <a:solidFill>
              <a:srgbClr val="000000">
                <a:alpha val="3922"/>
              </a:srgbClr>
            </a:solidFill>
          </p:spPr>
        </p:sp>
      </p:grpSp>
      <p:sp>
        <p:nvSpPr>
          <p:cNvPr name="TextBox 27" id="27"/>
          <p:cNvSpPr txBox="true"/>
          <p:nvPr/>
        </p:nvSpPr>
        <p:spPr>
          <a:xfrm rot="0">
            <a:off x="930474" y="6493074"/>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3</a:t>
            </a:r>
          </a:p>
        </p:txBody>
      </p:sp>
      <p:sp>
        <p:nvSpPr>
          <p:cNvPr name="TextBox 28" id="28"/>
          <p:cNvSpPr txBox="true"/>
          <p:nvPr/>
        </p:nvSpPr>
        <p:spPr>
          <a:xfrm rot="0">
            <a:off x="4261248" y="6493074"/>
            <a:ext cx="2907804" cy="1047155"/>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fig, (ax1,ax2,ax3,ax4) = plt.subplots(4,1, figsize=(10,12))</a:t>
            </a:r>
          </a:p>
        </p:txBody>
      </p:sp>
      <p:sp>
        <p:nvSpPr>
          <p:cNvPr name="TextBox 29" id="29"/>
          <p:cNvSpPr txBox="true"/>
          <p:nvPr/>
        </p:nvSpPr>
        <p:spPr>
          <a:xfrm rot="0">
            <a:off x="7587257" y="6493074"/>
            <a:ext cx="2912566" cy="1047155"/>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Create a figure with subplots for each component</a:t>
            </a:r>
          </a:p>
        </p:txBody>
      </p:sp>
      <p:grpSp>
        <p:nvGrpSpPr>
          <p:cNvPr name="Group 30" id="30"/>
          <p:cNvGrpSpPr/>
          <p:nvPr/>
        </p:nvGrpSpPr>
        <p:grpSpPr>
          <a:xfrm rot="0">
            <a:off x="724792" y="7672239"/>
            <a:ext cx="9979372" cy="1571327"/>
            <a:chOff x="0" y="0"/>
            <a:chExt cx="13305830" cy="2095103"/>
          </a:xfrm>
        </p:grpSpPr>
        <p:sp>
          <p:nvSpPr>
            <p:cNvPr name="Freeform 31" id="31"/>
            <p:cNvSpPr/>
            <p:nvPr/>
          </p:nvSpPr>
          <p:spPr>
            <a:xfrm flipH="false" flipV="false" rot="0">
              <a:off x="0" y="0"/>
              <a:ext cx="13305789" cy="2095119"/>
            </a:xfrm>
            <a:custGeom>
              <a:avLst/>
              <a:gdLst/>
              <a:ahLst/>
              <a:cxnLst/>
              <a:rect r="r" b="b" t="t" l="l"/>
              <a:pathLst>
                <a:path h="2095119" w="13305789">
                  <a:moveTo>
                    <a:pt x="0" y="0"/>
                  </a:moveTo>
                  <a:lnTo>
                    <a:pt x="13305789" y="0"/>
                  </a:lnTo>
                  <a:lnTo>
                    <a:pt x="13305789" y="2095119"/>
                  </a:lnTo>
                  <a:lnTo>
                    <a:pt x="0" y="2095119"/>
                  </a:lnTo>
                  <a:close/>
                </a:path>
              </a:pathLst>
            </a:custGeom>
            <a:solidFill>
              <a:srgbClr val="FFFFFF">
                <a:alpha val="3922"/>
              </a:srgbClr>
            </a:solidFill>
          </p:spPr>
        </p:sp>
      </p:grpSp>
      <p:sp>
        <p:nvSpPr>
          <p:cNvPr name="TextBox 32" id="32"/>
          <p:cNvSpPr txBox="true"/>
          <p:nvPr/>
        </p:nvSpPr>
        <p:spPr>
          <a:xfrm rot="0">
            <a:off x="930474" y="7737574"/>
            <a:ext cx="2912566" cy="39350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4</a:t>
            </a:r>
          </a:p>
        </p:txBody>
      </p:sp>
      <p:sp>
        <p:nvSpPr>
          <p:cNvPr name="TextBox 33" id="33"/>
          <p:cNvSpPr txBox="true"/>
          <p:nvPr/>
        </p:nvSpPr>
        <p:spPr>
          <a:xfrm rot="0">
            <a:off x="4261248" y="7737574"/>
            <a:ext cx="2907804" cy="1373981"/>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result.observed.plot(ax=ax1) result.trend.plot(ax=ax2) result.seasonal.plot(ax=ax3) result.resid.plot(ax=ax4)</a:t>
            </a:r>
          </a:p>
        </p:txBody>
      </p:sp>
      <p:sp>
        <p:nvSpPr>
          <p:cNvPr name="TextBox 34" id="34"/>
          <p:cNvSpPr txBox="true"/>
          <p:nvPr/>
        </p:nvSpPr>
        <p:spPr>
          <a:xfrm rot="0">
            <a:off x="7587257" y="7737574"/>
            <a:ext cx="2912566" cy="720328"/>
          </a:xfrm>
          <a:prstGeom prst="rect">
            <a:avLst/>
          </a:prstGeom>
        </p:spPr>
        <p:txBody>
          <a:bodyPr anchor="t" rtlCol="false" tIns="0" lIns="0" bIns="0" rIns="0">
            <a:spAutoFit/>
          </a:bodyPr>
          <a:lstStyle/>
          <a:p>
            <a:pPr algn="l">
              <a:lnSpc>
                <a:spcPts val="2562"/>
              </a:lnSpc>
            </a:pPr>
            <a:r>
              <a:rPr lang="en-US" sz="1562">
                <a:solidFill>
                  <a:srgbClr val="272525"/>
                </a:solidFill>
                <a:latin typeface="Montserrat"/>
                <a:ea typeface="Montserrat"/>
                <a:cs typeface="Montserrat"/>
                <a:sym typeface="Montserrat"/>
              </a:rPr>
              <a:t>Plot each component in its respective subplot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DAGVrklUvRs</dc:identifier>
  <dcterms:modified xsi:type="dcterms:W3CDTF">2011-08-01T06:04:30Z</dcterms:modified>
  <cp:revision>1</cp:revision>
  <dc:title>Time-Series-Analysis-with-Python.pptx</dc:title>
</cp:coreProperties>
</file>